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s/slide76.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83.xml" ContentType="application/vnd.openxmlformats-officedocument.presentationml.slide+xml"/>
  <Override PartName="/ppt/slideLayouts/slideLayout6.xml" ContentType="application/vnd.openxmlformats-officedocument.presentationml.slideLayout+xml"/>
  <Override PartName="/ppt/notesSlides/notesSlide38.xml" ContentType="application/vnd.openxmlformats-officedocument.presentationml.notesSlide+xml"/>
  <Override PartName="/ppt/notesSlides/notesSlide49.xml" ContentType="application/vnd.openxmlformats-officedocument.presentationml.notesSlide+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27.xml" ContentType="application/vnd.openxmlformats-officedocument.presentationml.notesSlide+xml"/>
  <Override PartName="/ppt/notesSlides/notesSlide45.xml" ContentType="application/vnd.openxmlformats-officedocument.presentationml.notesSlide+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notesSlides/notesSlide34.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notesSlides/notesSlide23.xml" ContentType="application/vnd.openxmlformats-officedocument.presentationml.notesSlide+xml"/>
  <Override PartName="/ppt/notesSlides/notesSlide41.xml" ContentType="application/vnd.openxmlformats-officedocument.presentationml.notesSlide+xml"/>
  <Override PartName="/ppt/notesSlides/notesSlide52.xml" ContentType="application/vnd.openxmlformats-officedocument.presentationml.notesSlide+xml"/>
  <Override PartName="/ppt/notesSlides/notesSlide12.xml" ContentType="application/vnd.openxmlformats-officedocument.presentationml.notesSlide+xml"/>
  <Override PartName="/ppt/notesSlides/notesSlide30.xml" ContentType="application/vnd.openxmlformats-officedocument.presentationml.notesSlide+xml"/>
  <Override PartName="/ppt/notesSlides/notesSlide7.xml" ContentType="application/vnd.openxmlformats-officedocument.presentationml.notesSlide+xml"/>
  <Override PartName="/ppt/slides/slide9.xml" ContentType="application/vnd.openxmlformats-officedocument.presentationml.slide+xml"/>
  <Override PartName="/ppt/slides/slide59.xml" ContentType="application/vnd.openxmlformats-officedocument.presentationml.slide+xml"/>
  <Override PartName="/ppt/slides/slide77.xml" ContentType="application/vnd.openxmlformats-officedocument.presentationml.slide+xml"/>
  <Override PartName="/ppt/slides/slide88.xml" ContentType="application/vnd.openxmlformats-officedocument.presentationml.slide+xml"/>
  <Override PartName="/ppt/viewProps.xml" ContentType="application/vnd.openxmlformats-officedocument.presentationml.viewProps+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s/slide66.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3.xml" ContentType="application/vnd.openxmlformats-officedocument.presentationml.notesSlide+xml"/>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notesSlides/notesSlide3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s/slide44.xml" ContentType="application/vnd.openxmlformats-officedocument.presentationml.slide+xml"/>
  <Override PartName="/ppt/slides/slide62.xml" ContentType="application/vnd.openxmlformats-officedocument.presentationml.slide+xml"/>
  <Override PartName="/ppt/slides/slide80.xml" ContentType="application/vnd.openxmlformats-officedocument.presentationml.slide+xml"/>
  <Override PartName="/ppt/slideLayouts/slideLayout3.xml" ContentType="application/vnd.openxmlformats-officedocument.presentationml.slideLayout+xml"/>
  <Override PartName="/ppt/notesSlides/notesSlide17.xml" ContentType="application/vnd.openxmlformats-officedocument.presentationml.notesSlide+xml"/>
  <Override PartName="/ppt/notesSlides/notesSlide28.xml" ContentType="application/vnd.openxmlformats-officedocument.presentationml.notesSlide+xml"/>
  <Override PartName="/ppt/notesSlides/notesSlide46.xml" ContentType="application/vnd.openxmlformats-officedocument.presentationml.notesSlide+xml"/>
  <Override PartName="/ppt/presentation.xml" ContentType="application/vnd.openxmlformats-officedocument.presentationml.presentation.main+xml"/>
  <Override PartName="/ppt/slides/slide22.xml" ContentType="application/vnd.openxmlformats-officedocument.presentationml.slide+xml"/>
  <Override PartName="/ppt/slides/slide51.xml" ContentType="application/vnd.openxmlformats-officedocument.presentationml.slide+xml"/>
  <Override PartName="/ppt/notesSlides/notesSlide24.xml" ContentType="application/vnd.openxmlformats-officedocument.presentationml.notesSlide+xml"/>
  <Override PartName="/ppt/notesSlides/notesSlide35.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notesSlides/notesSlide42.xml" ContentType="application/vnd.openxmlformats-officedocument.presentationml.notesSlide+xml"/>
  <Override PartName="/ppt/notesSlides/notesSlide51.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notesSlides/notesSlide40.xml" ContentType="application/vnd.openxmlformats-officedocument.presentationml.notesSlide+xml"/>
  <Override PartName="/ppt/slides/slide89.xml" ContentType="application/vnd.openxmlformats-officedocument.presentationml.slide+xml"/>
  <Override PartName="/ppt/notesSlides/notesSlide6.xml" ContentType="application/vnd.openxmlformats-officedocument.presentationml.notesSlide+xml"/>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slides/slide78.xml" ContentType="application/vnd.openxmlformats-officedocument.presentationml.slide+xml"/>
  <Override PartName="/ppt/slides/slide87.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Layouts/slideLayout4.xml" ContentType="application/vnd.openxmlformats-officedocument.presentationml.slideLayout+xml"/>
  <Override PartName="/ppt/notesSlides/notesSlide29.xml" ContentType="application/vnd.openxmlformats-officedocument.presentationml.notesSlide+xml"/>
  <Override PartName="/ppt/notesSlides/notesSlide47.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Default Extension="wmf" ContentType="image/x-wmf"/>
  <Override PartName="/ppt/notesSlides/notesSlide18.xml" ContentType="application/vnd.openxmlformats-officedocument.presentationml.notesSlide+xml"/>
  <Override PartName="/ppt/notesSlides/notesSlide36.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notesSlides/notesSlide25.xml" ContentType="application/vnd.openxmlformats-officedocument.presentationml.notesSlide+xml"/>
  <Override PartName="/ppt/notesSlides/notesSlide43.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32.xml" ContentType="application/vnd.openxmlformats-officedocument.presentationml.notesSl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notesSlides/notesSlide50.xml" ContentType="application/vnd.openxmlformats-officedocument.presentationml.notesSlide+xml"/>
  <Override PartName="/ppt/slides/slide79.xml" ContentType="application/vnd.openxmlformats-officedocument.presentationml.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68.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Layouts/slideLayout5.xml" ContentType="application/vnd.openxmlformats-officedocument.presentationml.slideLayout+xml"/>
  <Override PartName="/ppt/notesSlides/notesSlide19.xml" ContentType="application/vnd.openxmlformats-officedocument.presentationml.notesSlide+xml"/>
  <Override PartName="/ppt/notesSlides/notesSlide48.xml" ContentType="application/vnd.openxmlformats-officedocument.presentationml.notesSlide+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Override PartName="/ppt/notesSlides/notesSlide37.xml" ContentType="application/vnd.openxmlformats-officedocument.presentationml.notesSlide+xml"/>
  <Default Extension="jpeg" ContentType="image/jpeg"/>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6.xml" ContentType="application/vnd.openxmlformats-officedocument.presentationml.notesSlide+xml"/>
  <Override PartName="/ppt/notesSlides/notesSlide44.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91"/>
  </p:notesMasterIdLst>
  <p:sldIdLst>
    <p:sldId id="256" r:id="rId2"/>
    <p:sldId id="356" r:id="rId3"/>
    <p:sldId id="357" r:id="rId4"/>
    <p:sldId id="333" r:id="rId5"/>
    <p:sldId id="329" r:id="rId6"/>
    <p:sldId id="330" r:id="rId7"/>
    <p:sldId id="358" r:id="rId8"/>
    <p:sldId id="359" r:id="rId9"/>
    <p:sldId id="360" r:id="rId10"/>
    <p:sldId id="361" r:id="rId11"/>
    <p:sldId id="362" r:id="rId12"/>
    <p:sldId id="331" r:id="rId13"/>
    <p:sldId id="334" r:id="rId14"/>
    <p:sldId id="335" r:id="rId15"/>
    <p:sldId id="332" r:id="rId16"/>
    <p:sldId id="352" r:id="rId17"/>
    <p:sldId id="353" r:id="rId18"/>
    <p:sldId id="257" r:id="rId19"/>
    <p:sldId id="354" r:id="rId20"/>
    <p:sldId id="258" r:id="rId21"/>
    <p:sldId id="259" r:id="rId22"/>
    <p:sldId id="269" r:id="rId23"/>
    <p:sldId id="355" r:id="rId24"/>
    <p:sldId id="270" r:id="rId25"/>
    <p:sldId id="260" r:id="rId26"/>
    <p:sldId id="261" r:id="rId27"/>
    <p:sldId id="262" r:id="rId28"/>
    <p:sldId id="263" r:id="rId29"/>
    <p:sldId id="264" r:id="rId30"/>
    <p:sldId id="265" r:id="rId31"/>
    <p:sldId id="266" r:id="rId32"/>
    <p:sldId id="267" r:id="rId33"/>
    <p:sldId id="268" r:id="rId34"/>
    <p:sldId id="271" r:id="rId35"/>
    <p:sldId id="272" r:id="rId36"/>
    <p:sldId id="273" r:id="rId37"/>
    <p:sldId id="313" r:id="rId38"/>
    <p:sldId id="274" r:id="rId39"/>
    <p:sldId id="275" r:id="rId40"/>
    <p:sldId id="277" r:id="rId41"/>
    <p:sldId id="278" r:id="rId42"/>
    <p:sldId id="279" r:id="rId43"/>
    <p:sldId id="280" r:id="rId44"/>
    <p:sldId id="281" r:id="rId45"/>
    <p:sldId id="282" r:id="rId46"/>
    <p:sldId id="283" r:id="rId47"/>
    <p:sldId id="284" r:id="rId48"/>
    <p:sldId id="285" r:id="rId49"/>
    <p:sldId id="286" r:id="rId50"/>
    <p:sldId id="287" r:id="rId51"/>
    <p:sldId id="288" r:id="rId52"/>
    <p:sldId id="289" r:id="rId53"/>
    <p:sldId id="290" r:id="rId54"/>
    <p:sldId id="291" r:id="rId55"/>
    <p:sldId id="292" r:id="rId56"/>
    <p:sldId id="293" r:id="rId57"/>
    <p:sldId id="294" r:id="rId58"/>
    <p:sldId id="295" r:id="rId59"/>
    <p:sldId id="296" r:id="rId60"/>
    <p:sldId id="314" r:id="rId61"/>
    <p:sldId id="297" r:id="rId62"/>
    <p:sldId id="298" r:id="rId63"/>
    <p:sldId id="299" r:id="rId64"/>
    <p:sldId id="300" r:id="rId65"/>
    <p:sldId id="301" r:id="rId66"/>
    <p:sldId id="302" r:id="rId67"/>
    <p:sldId id="303" r:id="rId68"/>
    <p:sldId id="304" r:id="rId69"/>
    <p:sldId id="305" r:id="rId70"/>
    <p:sldId id="306" r:id="rId71"/>
    <p:sldId id="307" r:id="rId72"/>
    <p:sldId id="308" r:id="rId73"/>
    <p:sldId id="309" r:id="rId74"/>
    <p:sldId id="310" r:id="rId75"/>
    <p:sldId id="315" r:id="rId76"/>
    <p:sldId id="311" r:id="rId77"/>
    <p:sldId id="312" r:id="rId78"/>
    <p:sldId id="316" r:id="rId79"/>
    <p:sldId id="317" r:id="rId80"/>
    <p:sldId id="318" r:id="rId81"/>
    <p:sldId id="319" r:id="rId82"/>
    <p:sldId id="320" r:id="rId83"/>
    <p:sldId id="321" r:id="rId84"/>
    <p:sldId id="322" r:id="rId85"/>
    <p:sldId id="323" r:id="rId86"/>
    <p:sldId id="324" r:id="rId87"/>
    <p:sldId id="325" r:id="rId88"/>
    <p:sldId id="327" r:id="rId89"/>
    <p:sldId id="328" r:id="rId9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p:cViewPr varScale="1">
        <p:scale>
          <a:sx n="61" d="100"/>
          <a:sy n="61" d="100"/>
        </p:scale>
        <p:origin x="-1416" y="-64"/>
      </p:cViewPr>
      <p:guideLst>
        <p:guide orient="horz" pos="216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F70998E-AC94-49CC-927A-7E9229D7FF24}" type="datetimeFigureOut">
              <a:rPr lang="en-US" smtClean="0"/>
              <a:pPr/>
              <a:t>5/10/2024</a:t>
            </a:fld>
            <a:endParaRPr lang="en-IN"/>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B37F27D-DC7B-4667-965B-18F98F21BF9F}" type="slidenum">
              <a:rPr lang="en-IN" smtClean="0"/>
              <a:pPr/>
              <a:t>‹#›</a:t>
            </a:fld>
            <a:endParaRPr lang="en-IN"/>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a:spLocks noGrp="1" noChangeArrowheads="1"/>
          </p:cNvSpPr>
          <p:nvPr>
            <p:ph type="sldNum" sz="quarter" idx="5"/>
          </p:nvPr>
        </p:nvSpPr>
        <p:spPr>
          <a:noFill/>
        </p:spPr>
        <p:txBody>
          <a:bodyPr/>
          <a:lstStyle/>
          <a:p>
            <a:fld id="{CB1CE1B4-1C36-4BB8-8AD9-2DF1BBA0EF74}" type="slidenum">
              <a:rPr lang="en-AU" smtClean="0"/>
              <a:pPr/>
              <a:t>16</a:t>
            </a:fld>
            <a:endParaRPr lang="en-AU" smtClean="0"/>
          </a:p>
        </p:txBody>
      </p:sp>
      <p:sp>
        <p:nvSpPr>
          <p:cNvPr id="62467" name="Rectangle 1026"/>
          <p:cNvSpPr>
            <a:spLocks noGrp="1" noRot="1" noChangeAspect="1" noChangeArrowheads="1" noTextEdit="1"/>
          </p:cNvSpPr>
          <p:nvPr>
            <p:ph type="sldImg"/>
          </p:nvPr>
        </p:nvSpPr>
        <p:spPr>
          <a:ln/>
        </p:spPr>
      </p:sp>
      <p:sp>
        <p:nvSpPr>
          <p:cNvPr id="62468" name="Rectangle 1027"/>
          <p:cNvSpPr>
            <a:spLocks noGrp="1" noChangeArrowheads="1"/>
          </p:cNvSpPr>
          <p:nvPr>
            <p:ph type="body" idx="1"/>
          </p:nvPr>
        </p:nvSpPr>
        <p:spPr>
          <a:noFill/>
          <a:ln/>
        </p:spPr>
        <p:txBody>
          <a:bodyPr/>
          <a:lstStyle/>
          <a:p>
            <a:pPr eaLnBrk="1" hangingPunct="1"/>
            <a:r>
              <a:rPr lang="en-US" smtClean="0">
                <a:latin typeface="Arial" pitchFamily="34" charset="0"/>
                <a:ea typeface="ＭＳ Ｐゴシック" pitchFamily="34" charset="-128"/>
              </a:rPr>
              <a:t>Example showing how to find the inverse of 550 in GF(1759), adapted from Stallings Table 4.4. In this example, let us use a = 1759 and b = 550 and solve for 1759x + 550y = gcd(1759, 550). The results are shown in Table 4.4. Thus, we have 1759 x (–111) + 550 x 355 = –195249 + 195250 = 1. </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p:cNvSpPr>
            <a:spLocks noGrp="1" noChangeArrowheads="1"/>
          </p:cNvSpPr>
          <p:nvPr>
            <p:ph type="sldNum" sz="quarter" idx="5"/>
          </p:nvPr>
        </p:nvSpPr>
        <p:spPr>
          <a:noFill/>
        </p:spPr>
        <p:txBody>
          <a:bodyPr/>
          <a:lstStyle/>
          <a:p>
            <a:fld id="{942A76C4-2682-4498-8355-486D56B5F951}" type="slidenum">
              <a:rPr lang="en-US"/>
              <a:pPr/>
              <a:t>47</a:t>
            </a:fld>
            <a:endParaRPr lang="en-US"/>
          </a:p>
        </p:txBody>
      </p:sp>
      <p:sp>
        <p:nvSpPr>
          <p:cNvPr id="81923" name="Rectangle 2"/>
          <p:cNvSpPr>
            <a:spLocks noGrp="1" noRot="1" noChangeAspect="1" noChangeArrowheads="1" noTextEdit="1"/>
          </p:cNvSpPr>
          <p:nvPr>
            <p:ph type="sldImg"/>
          </p:nvPr>
        </p:nvSpPr>
        <p:spPr>
          <a:ln/>
        </p:spPr>
      </p:sp>
      <p:sp>
        <p:nvSpPr>
          <p:cNvPr id="81924"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p:cNvSpPr>
            <a:spLocks noGrp="1" noChangeArrowheads="1"/>
          </p:cNvSpPr>
          <p:nvPr>
            <p:ph type="sldNum" sz="quarter" idx="5"/>
          </p:nvPr>
        </p:nvSpPr>
        <p:spPr>
          <a:noFill/>
        </p:spPr>
        <p:txBody>
          <a:bodyPr/>
          <a:lstStyle/>
          <a:p>
            <a:fld id="{C9CD842E-CC2E-43D8-A0EB-C20CE748D3F2}" type="slidenum">
              <a:rPr lang="en-US"/>
              <a:pPr/>
              <a:t>48</a:t>
            </a:fld>
            <a:endParaRPr lang="en-US"/>
          </a:p>
        </p:txBody>
      </p:sp>
      <p:sp>
        <p:nvSpPr>
          <p:cNvPr id="82947" name="Rectangle 2"/>
          <p:cNvSpPr>
            <a:spLocks noGrp="1" noRot="1" noChangeAspect="1" noChangeArrowheads="1" noTextEdit="1"/>
          </p:cNvSpPr>
          <p:nvPr>
            <p:ph type="sldImg"/>
          </p:nvPr>
        </p:nvSpPr>
        <p:spPr>
          <a:ln/>
        </p:spPr>
      </p:sp>
      <p:sp>
        <p:nvSpPr>
          <p:cNvPr id="82948"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p:cNvSpPr>
            <a:spLocks noGrp="1" noChangeArrowheads="1"/>
          </p:cNvSpPr>
          <p:nvPr>
            <p:ph type="sldNum" sz="quarter" idx="5"/>
          </p:nvPr>
        </p:nvSpPr>
        <p:spPr>
          <a:noFill/>
        </p:spPr>
        <p:txBody>
          <a:bodyPr/>
          <a:lstStyle/>
          <a:p>
            <a:fld id="{E81CF40B-2D9D-46AC-B52C-A5472418489F}" type="slidenum">
              <a:rPr lang="en-US"/>
              <a:pPr/>
              <a:t>49</a:t>
            </a:fld>
            <a:endParaRPr lang="en-US"/>
          </a:p>
        </p:txBody>
      </p:sp>
      <p:sp>
        <p:nvSpPr>
          <p:cNvPr id="83971" name="Rectangle 2"/>
          <p:cNvSpPr>
            <a:spLocks noGrp="1" noRot="1" noChangeAspect="1" noChangeArrowheads="1" noTextEdit="1"/>
          </p:cNvSpPr>
          <p:nvPr>
            <p:ph type="sldImg"/>
          </p:nvPr>
        </p:nvSpPr>
        <p:spPr>
          <a:ln/>
        </p:spPr>
      </p:sp>
      <p:sp>
        <p:nvSpPr>
          <p:cNvPr id="83972"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a:spLocks noGrp="1" noChangeArrowheads="1"/>
          </p:cNvSpPr>
          <p:nvPr>
            <p:ph type="sldNum" sz="quarter" idx="5"/>
          </p:nvPr>
        </p:nvSpPr>
        <p:spPr>
          <a:noFill/>
        </p:spPr>
        <p:txBody>
          <a:bodyPr/>
          <a:lstStyle/>
          <a:p>
            <a:fld id="{C38AA0D7-F709-4181-8422-326DE6CFAB15}" type="slidenum">
              <a:rPr lang="en-US"/>
              <a:pPr/>
              <a:t>50</a:t>
            </a:fld>
            <a:endParaRPr lang="en-US"/>
          </a:p>
        </p:txBody>
      </p:sp>
      <p:sp>
        <p:nvSpPr>
          <p:cNvPr id="84995" name="Rectangle 2"/>
          <p:cNvSpPr>
            <a:spLocks noGrp="1" noRot="1" noChangeAspect="1" noChangeArrowheads="1" noTextEdit="1"/>
          </p:cNvSpPr>
          <p:nvPr>
            <p:ph type="sldImg"/>
          </p:nvPr>
        </p:nvSpPr>
        <p:spPr>
          <a:ln/>
        </p:spPr>
      </p:sp>
      <p:sp>
        <p:nvSpPr>
          <p:cNvPr id="84996"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p:cNvSpPr>
            <a:spLocks noGrp="1" noChangeArrowheads="1"/>
          </p:cNvSpPr>
          <p:nvPr>
            <p:ph type="sldNum" sz="quarter" idx="5"/>
          </p:nvPr>
        </p:nvSpPr>
        <p:spPr>
          <a:noFill/>
        </p:spPr>
        <p:txBody>
          <a:bodyPr/>
          <a:lstStyle/>
          <a:p>
            <a:fld id="{BE3329DF-B412-4A6B-A2D7-E2221AD98C49}" type="slidenum">
              <a:rPr lang="en-US"/>
              <a:pPr/>
              <a:t>51</a:t>
            </a:fld>
            <a:endParaRPr lang="en-US"/>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p:cNvSpPr>
            <a:spLocks noGrp="1" noChangeArrowheads="1"/>
          </p:cNvSpPr>
          <p:nvPr>
            <p:ph type="sldNum" sz="quarter" idx="5"/>
          </p:nvPr>
        </p:nvSpPr>
        <p:spPr>
          <a:noFill/>
        </p:spPr>
        <p:txBody>
          <a:bodyPr/>
          <a:lstStyle/>
          <a:p>
            <a:fld id="{A67BAB86-EEFF-4295-AB4C-09F0E65C0B88}" type="slidenum">
              <a:rPr lang="en-US"/>
              <a:pPr/>
              <a:t>52</a:t>
            </a:fld>
            <a:endParaRPr lang="en-US"/>
          </a:p>
        </p:txBody>
      </p:sp>
      <p:sp>
        <p:nvSpPr>
          <p:cNvPr id="89091" name="Rectangle 2"/>
          <p:cNvSpPr>
            <a:spLocks noGrp="1" noRot="1" noChangeAspect="1" noChangeArrowheads="1" noTextEdit="1"/>
          </p:cNvSpPr>
          <p:nvPr>
            <p:ph type="sldImg"/>
          </p:nvPr>
        </p:nvSpPr>
        <p:spPr>
          <a:ln/>
        </p:spPr>
      </p:sp>
      <p:sp>
        <p:nvSpPr>
          <p:cNvPr id="89092"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7"/>
          <p:cNvSpPr>
            <a:spLocks noGrp="1" noChangeArrowheads="1"/>
          </p:cNvSpPr>
          <p:nvPr>
            <p:ph type="sldNum" sz="quarter" idx="5"/>
          </p:nvPr>
        </p:nvSpPr>
        <p:spPr>
          <a:noFill/>
        </p:spPr>
        <p:txBody>
          <a:bodyPr/>
          <a:lstStyle/>
          <a:p>
            <a:fld id="{9AB55B19-13B1-4434-B927-EAD8469B18B1}" type="slidenum">
              <a:rPr lang="en-US"/>
              <a:pPr/>
              <a:t>53</a:t>
            </a:fld>
            <a:endParaRPr lang="en-US"/>
          </a:p>
        </p:txBody>
      </p:sp>
      <p:sp>
        <p:nvSpPr>
          <p:cNvPr id="90115" name="Rectangle 2"/>
          <p:cNvSpPr>
            <a:spLocks noGrp="1" noRot="1" noChangeAspect="1" noChangeArrowheads="1" noTextEdit="1"/>
          </p:cNvSpPr>
          <p:nvPr>
            <p:ph type="sldImg"/>
          </p:nvPr>
        </p:nvSpPr>
        <p:spPr>
          <a:ln/>
        </p:spPr>
      </p:sp>
      <p:sp>
        <p:nvSpPr>
          <p:cNvPr id="90116"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p:cNvSpPr>
            <a:spLocks noGrp="1" noChangeArrowheads="1"/>
          </p:cNvSpPr>
          <p:nvPr>
            <p:ph type="sldNum" sz="quarter" idx="5"/>
          </p:nvPr>
        </p:nvSpPr>
        <p:spPr>
          <a:noFill/>
        </p:spPr>
        <p:txBody>
          <a:bodyPr/>
          <a:lstStyle/>
          <a:p>
            <a:fld id="{BF8A03DF-D39A-4841-98D2-E09884EA2247}" type="slidenum">
              <a:rPr lang="en-US"/>
              <a:pPr/>
              <a:t>54</a:t>
            </a:fld>
            <a:endParaRPr lang="en-US"/>
          </a:p>
        </p:txBody>
      </p:sp>
      <p:sp>
        <p:nvSpPr>
          <p:cNvPr id="92163" name="Rectangle 2"/>
          <p:cNvSpPr>
            <a:spLocks noGrp="1" noRot="1" noChangeAspect="1" noChangeArrowheads="1" noTextEdit="1"/>
          </p:cNvSpPr>
          <p:nvPr>
            <p:ph type="sldImg"/>
          </p:nvPr>
        </p:nvSpPr>
        <p:spPr>
          <a:ln/>
        </p:spPr>
      </p:sp>
      <p:sp>
        <p:nvSpPr>
          <p:cNvPr id="92164"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46B719DE-A737-4FC3-B527-686CBC218EF9}" type="slidenum">
              <a:rPr lang="en-US"/>
              <a:pPr/>
              <a:t>55</a:t>
            </a:fld>
            <a:endParaRPr lang="en-US"/>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p:cNvSpPr>
            <a:spLocks noGrp="1" noChangeArrowheads="1"/>
          </p:cNvSpPr>
          <p:nvPr>
            <p:ph type="sldNum" sz="quarter" idx="5"/>
          </p:nvPr>
        </p:nvSpPr>
        <p:spPr>
          <a:noFill/>
        </p:spPr>
        <p:txBody>
          <a:bodyPr/>
          <a:lstStyle/>
          <a:p>
            <a:fld id="{A2864AD2-64CA-4562-B528-A605688BA447}" type="slidenum">
              <a:rPr lang="en-US"/>
              <a:pPr/>
              <a:t>56</a:t>
            </a:fld>
            <a:endParaRPr lang="en-US"/>
          </a:p>
        </p:txBody>
      </p:sp>
      <p:sp>
        <p:nvSpPr>
          <p:cNvPr id="96259" name="Rectangle 2"/>
          <p:cNvSpPr>
            <a:spLocks noGrp="1" noRot="1" noChangeAspect="1" noChangeArrowheads="1" noTextEdit="1"/>
          </p:cNvSpPr>
          <p:nvPr>
            <p:ph type="sldImg"/>
          </p:nvPr>
        </p:nvSpPr>
        <p:spPr>
          <a:ln/>
        </p:spPr>
      </p:sp>
      <p:sp>
        <p:nvSpPr>
          <p:cNvPr id="96260"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FB37F27D-DC7B-4667-965B-18F98F21BF9F}" type="slidenum">
              <a:rPr lang="en-IN" smtClean="0"/>
              <a:pPr/>
              <a:t>26</a:t>
            </a:fld>
            <a:endParaRPr lang="en-IN"/>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noFill/>
        </p:spPr>
        <p:txBody>
          <a:bodyPr/>
          <a:lstStyle/>
          <a:p>
            <a:fld id="{584032B6-70CE-4642-8CAD-F82C4CBE8B34}" type="slidenum">
              <a:rPr lang="en-US"/>
              <a:pPr/>
              <a:t>57</a:t>
            </a:fld>
            <a:endParaRPr lang="en-US"/>
          </a:p>
        </p:txBody>
      </p:sp>
      <p:sp>
        <p:nvSpPr>
          <p:cNvPr id="98307" name="Rectangle 2"/>
          <p:cNvSpPr>
            <a:spLocks noGrp="1" noRot="1" noChangeAspect="1" noChangeArrowheads="1" noTextEdit="1"/>
          </p:cNvSpPr>
          <p:nvPr>
            <p:ph type="sldImg"/>
          </p:nvPr>
        </p:nvSpPr>
        <p:spPr>
          <a:ln/>
        </p:spPr>
      </p:sp>
      <p:sp>
        <p:nvSpPr>
          <p:cNvPr id="98308"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p:cNvSpPr>
            <a:spLocks noGrp="1" noChangeArrowheads="1"/>
          </p:cNvSpPr>
          <p:nvPr>
            <p:ph type="sldNum" sz="quarter" idx="5"/>
          </p:nvPr>
        </p:nvSpPr>
        <p:spPr>
          <a:noFill/>
        </p:spPr>
        <p:txBody>
          <a:bodyPr/>
          <a:lstStyle/>
          <a:p>
            <a:fld id="{710C5AF9-B8FA-4310-BE61-2771AF635CD1}" type="slidenum">
              <a:rPr lang="en-US"/>
              <a:pPr/>
              <a:t>58</a:t>
            </a:fld>
            <a:endParaRPr lang="en-US"/>
          </a:p>
        </p:txBody>
      </p:sp>
      <p:sp>
        <p:nvSpPr>
          <p:cNvPr id="101379" name="Rectangle 2"/>
          <p:cNvSpPr>
            <a:spLocks noGrp="1" noRot="1" noChangeAspect="1" noChangeArrowheads="1" noTextEdit="1"/>
          </p:cNvSpPr>
          <p:nvPr>
            <p:ph type="sldImg"/>
          </p:nvPr>
        </p:nvSpPr>
        <p:spPr>
          <a:ln/>
        </p:spPr>
      </p:sp>
      <p:sp>
        <p:nvSpPr>
          <p:cNvPr id="101380"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7"/>
          <p:cNvSpPr>
            <a:spLocks noGrp="1" noChangeArrowheads="1"/>
          </p:cNvSpPr>
          <p:nvPr>
            <p:ph type="sldNum" sz="quarter" idx="5"/>
          </p:nvPr>
        </p:nvSpPr>
        <p:spPr>
          <a:noFill/>
        </p:spPr>
        <p:txBody>
          <a:bodyPr/>
          <a:lstStyle/>
          <a:p>
            <a:fld id="{3F114109-3DC9-44CD-BA64-87A9C7353ED1}" type="slidenum">
              <a:rPr lang="en-US"/>
              <a:pPr/>
              <a:t>59</a:t>
            </a:fld>
            <a:endParaRPr lang="en-US"/>
          </a:p>
        </p:txBody>
      </p:sp>
      <p:sp>
        <p:nvSpPr>
          <p:cNvPr id="102403" name="Rectangle 2"/>
          <p:cNvSpPr>
            <a:spLocks noGrp="1" noRot="1" noChangeAspect="1" noChangeArrowheads="1" noTextEdit="1"/>
          </p:cNvSpPr>
          <p:nvPr>
            <p:ph type="sldImg"/>
          </p:nvPr>
        </p:nvSpPr>
        <p:spPr>
          <a:ln/>
        </p:spPr>
      </p:sp>
      <p:sp>
        <p:nvSpPr>
          <p:cNvPr id="102404"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7"/>
          <p:cNvSpPr>
            <a:spLocks noGrp="1" noChangeArrowheads="1"/>
          </p:cNvSpPr>
          <p:nvPr>
            <p:ph type="sldNum" sz="quarter" idx="5"/>
          </p:nvPr>
        </p:nvSpPr>
        <p:spPr>
          <a:noFill/>
        </p:spPr>
        <p:txBody>
          <a:bodyPr/>
          <a:lstStyle/>
          <a:p>
            <a:fld id="{3F114109-3DC9-44CD-BA64-87A9C7353ED1}" type="slidenum">
              <a:rPr lang="en-US"/>
              <a:pPr/>
              <a:t>60</a:t>
            </a:fld>
            <a:endParaRPr lang="en-US"/>
          </a:p>
        </p:txBody>
      </p:sp>
      <p:sp>
        <p:nvSpPr>
          <p:cNvPr id="102403" name="Rectangle 2"/>
          <p:cNvSpPr>
            <a:spLocks noGrp="1" noRot="1" noChangeAspect="1" noChangeArrowheads="1" noTextEdit="1"/>
          </p:cNvSpPr>
          <p:nvPr>
            <p:ph type="sldImg"/>
          </p:nvPr>
        </p:nvSpPr>
        <p:spPr>
          <a:ln/>
        </p:spPr>
      </p:sp>
      <p:sp>
        <p:nvSpPr>
          <p:cNvPr id="102404"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p:cNvSpPr>
            <a:spLocks noGrp="1" noChangeArrowheads="1"/>
          </p:cNvSpPr>
          <p:nvPr>
            <p:ph type="sldNum" sz="quarter" idx="5"/>
          </p:nvPr>
        </p:nvSpPr>
        <p:spPr>
          <a:noFill/>
        </p:spPr>
        <p:txBody>
          <a:bodyPr/>
          <a:lstStyle/>
          <a:p>
            <a:fld id="{DC36EA22-5D21-4BD4-A6E6-A287C2A38679}" type="slidenum">
              <a:rPr lang="en-US"/>
              <a:pPr/>
              <a:t>61</a:t>
            </a:fld>
            <a:endParaRPr lang="en-US"/>
          </a:p>
        </p:txBody>
      </p:sp>
      <p:sp>
        <p:nvSpPr>
          <p:cNvPr id="103427" name="Rectangle 2"/>
          <p:cNvSpPr>
            <a:spLocks noGrp="1" noRot="1" noChangeAspect="1" noChangeArrowheads="1" noTextEdit="1"/>
          </p:cNvSpPr>
          <p:nvPr>
            <p:ph type="sldImg"/>
          </p:nvPr>
        </p:nvSpPr>
        <p:spPr>
          <a:ln/>
        </p:spPr>
      </p:sp>
      <p:sp>
        <p:nvSpPr>
          <p:cNvPr id="103428"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7"/>
          <p:cNvSpPr>
            <a:spLocks noGrp="1" noChangeArrowheads="1"/>
          </p:cNvSpPr>
          <p:nvPr>
            <p:ph type="sldNum" sz="quarter" idx="5"/>
          </p:nvPr>
        </p:nvSpPr>
        <p:spPr>
          <a:noFill/>
        </p:spPr>
        <p:txBody>
          <a:bodyPr/>
          <a:lstStyle/>
          <a:p>
            <a:fld id="{E6CFFDFB-AB45-4583-9B10-0F3F2977CAC6}" type="slidenum">
              <a:rPr lang="en-US"/>
              <a:pPr/>
              <a:t>62</a:t>
            </a:fld>
            <a:endParaRPr lang="en-US"/>
          </a:p>
        </p:txBody>
      </p:sp>
      <p:sp>
        <p:nvSpPr>
          <p:cNvPr id="104451" name="Rectangle 2"/>
          <p:cNvSpPr>
            <a:spLocks noGrp="1" noRot="1" noChangeAspect="1" noChangeArrowheads="1" noTextEdit="1"/>
          </p:cNvSpPr>
          <p:nvPr>
            <p:ph type="sldImg"/>
          </p:nvPr>
        </p:nvSpPr>
        <p:spPr>
          <a:ln/>
        </p:spPr>
      </p:sp>
      <p:sp>
        <p:nvSpPr>
          <p:cNvPr id="104452"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7"/>
          <p:cNvSpPr>
            <a:spLocks noGrp="1" noChangeArrowheads="1"/>
          </p:cNvSpPr>
          <p:nvPr>
            <p:ph type="sldNum" sz="quarter" idx="5"/>
          </p:nvPr>
        </p:nvSpPr>
        <p:spPr>
          <a:noFill/>
        </p:spPr>
        <p:txBody>
          <a:bodyPr/>
          <a:lstStyle/>
          <a:p>
            <a:fld id="{3D520C9B-F226-4C76-A0B9-42E7A5C5E8C7}" type="slidenum">
              <a:rPr lang="en-US"/>
              <a:pPr/>
              <a:t>63</a:t>
            </a:fld>
            <a:endParaRPr lang="en-US"/>
          </a:p>
        </p:txBody>
      </p:sp>
      <p:sp>
        <p:nvSpPr>
          <p:cNvPr id="106499" name="Rectangle 2"/>
          <p:cNvSpPr>
            <a:spLocks noGrp="1" noRot="1" noChangeAspect="1" noChangeArrowheads="1" noTextEdit="1"/>
          </p:cNvSpPr>
          <p:nvPr>
            <p:ph type="sldImg"/>
          </p:nvPr>
        </p:nvSpPr>
        <p:spPr>
          <a:ln/>
        </p:spPr>
      </p:sp>
      <p:sp>
        <p:nvSpPr>
          <p:cNvPr id="106500"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p:cNvSpPr>
            <a:spLocks noGrp="1" noChangeArrowheads="1"/>
          </p:cNvSpPr>
          <p:nvPr>
            <p:ph type="sldNum" sz="quarter" idx="5"/>
          </p:nvPr>
        </p:nvSpPr>
        <p:spPr>
          <a:noFill/>
        </p:spPr>
        <p:txBody>
          <a:bodyPr/>
          <a:lstStyle/>
          <a:p>
            <a:fld id="{C36AC854-6B58-4C5B-ADFA-0FBA42874059}" type="slidenum">
              <a:rPr lang="en-US"/>
              <a:pPr/>
              <a:t>64</a:t>
            </a:fld>
            <a:endParaRPr lang="en-US"/>
          </a:p>
        </p:txBody>
      </p:sp>
      <p:sp>
        <p:nvSpPr>
          <p:cNvPr id="107523" name="Rectangle 2"/>
          <p:cNvSpPr>
            <a:spLocks noGrp="1" noRot="1" noChangeAspect="1" noChangeArrowheads="1" noTextEdit="1"/>
          </p:cNvSpPr>
          <p:nvPr>
            <p:ph type="sldImg"/>
          </p:nvPr>
        </p:nvSpPr>
        <p:spPr>
          <a:ln/>
        </p:spPr>
      </p:sp>
      <p:sp>
        <p:nvSpPr>
          <p:cNvPr id="107524"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7"/>
          <p:cNvSpPr>
            <a:spLocks noGrp="1" noChangeArrowheads="1"/>
          </p:cNvSpPr>
          <p:nvPr>
            <p:ph type="sldNum" sz="quarter" idx="5"/>
          </p:nvPr>
        </p:nvSpPr>
        <p:spPr>
          <a:noFill/>
        </p:spPr>
        <p:txBody>
          <a:bodyPr/>
          <a:lstStyle/>
          <a:p>
            <a:fld id="{A018FE9A-879D-4781-9941-B912FD42F4FA}" type="slidenum">
              <a:rPr lang="en-US"/>
              <a:pPr/>
              <a:t>65</a:t>
            </a:fld>
            <a:endParaRPr lang="en-US"/>
          </a:p>
        </p:txBody>
      </p:sp>
      <p:sp>
        <p:nvSpPr>
          <p:cNvPr id="108547" name="Rectangle 2"/>
          <p:cNvSpPr>
            <a:spLocks noGrp="1" noRot="1" noChangeAspect="1" noChangeArrowheads="1" noTextEdit="1"/>
          </p:cNvSpPr>
          <p:nvPr>
            <p:ph type="sldImg"/>
          </p:nvPr>
        </p:nvSpPr>
        <p:spPr>
          <a:ln/>
        </p:spPr>
      </p:sp>
      <p:sp>
        <p:nvSpPr>
          <p:cNvPr id="108548"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p:cNvSpPr>
            <a:spLocks noGrp="1" noChangeArrowheads="1"/>
          </p:cNvSpPr>
          <p:nvPr>
            <p:ph type="sldNum" sz="quarter" idx="5"/>
          </p:nvPr>
        </p:nvSpPr>
        <p:spPr>
          <a:noFill/>
        </p:spPr>
        <p:txBody>
          <a:bodyPr/>
          <a:lstStyle/>
          <a:p>
            <a:fld id="{7018AB7A-0A4C-4706-9930-C0663193904A}" type="slidenum">
              <a:rPr lang="en-US"/>
              <a:pPr/>
              <a:t>66</a:t>
            </a:fld>
            <a:endParaRPr lang="en-US"/>
          </a:p>
        </p:txBody>
      </p:sp>
      <p:sp>
        <p:nvSpPr>
          <p:cNvPr id="109571" name="Rectangle 2"/>
          <p:cNvSpPr>
            <a:spLocks noGrp="1" noRot="1" noChangeAspect="1" noChangeArrowheads="1" noTextEdit="1"/>
          </p:cNvSpPr>
          <p:nvPr>
            <p:ph type="sldImg"/>
          </p:nvPr>
        </p:nvSpPr>
        <p:spPr>
          <a:ln/>
        </p:spPr>
      </p:sp>
      <p:sp>
        <p:nvSpPr>
          <p:cNvPr id="109572"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p:cNvSpPr>
            <a:spLocks noGrp="1" noChangeArrowheads="1"/>
          </p:cNvSpPr>
          <p:nvPr>
            <p:ph type="sldNum" sz="quarter" idx="5"/>
          </p:nvPr>
        </p:nvSpPr>
        <p:spPr>
          <a:noFill/>
        </p:spPr>
        <p:txBody>
          <a:bodyPr/>
          <a:lstStyle/>
          <a:p>
            <a:fld id="{C4429144-5730-4AB4-86AB-99C6793A29A5}" type="slidenum">
              <a:rPr lang="en-US"/>
              <a:pPr/>
              <a:t>40</a:t>
            </a:fld>
            <a:endParaRPr lang="en-US"/>
          </a:p>
        </p:txBody>
      </p:sp>
      <p:sp>
        <p:nvSpPr>
          <p:cNvPr id="69635" name="Rectangle 2"/>
          <p:cNvSpPr>
            <a:spLocks noGrp="1" noRot="1" noChangeAspect="1" noChangeArrowheads="1" noTextEdit="1"/>
          </p:cNvSpPr>
          <p:nvPr>
            <p:ph type="sldImg"/>
          </p:nvPr>
        </p:nvSpPr>
        <p:spPr>
          <a:ln/>
        </p:spPr>
      </p:sp>
      <p:sp>
        <p:nvSpPr>
          <p:cNvPr id="69636"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7"/>
          <p:cNvSpPr>
            <a:spLocks noGrp="1" noChangeArrowheads="1"/>
          </p:cNvSpPr>
          <p:nvPr>
            <p:ph type="sldNum" sz="quarter" idx="5"/>
          </p:nvPr>
        </p:nvSpPr>
        <p:spPr>
          <a:noFill/>
        </p:spPr>
        <p:txBody>
          <a:bodyPr/>
          <a:lstStyle/>
          <a:p>
            <a:fld id="{F1A7F9F1-D28A-430F-9630-8F0000720A56}" type="slidenum">
              <a:rPr lang="en-US"/>
              <a:pPr/>
              <a:t>67</a:t>
            </a:fld>
            <a:endParaRPr lang="en-US"/>
          </a:p>
        </p:txBody>
      </p:sp>
      <p:sp>
        <p:nvSpPr>
          <p:cNvPr id="110595" name="Rectangle 2"/>
          <p:cNvSpPr>
            <a:spLocks noGrp="1" noRot="1" noChangeAspect="1" noChangeArrowheads="1" noTextEdit="1"/>
          </p:cNvSpPr>
          <p:nvPr>
            <p:ph type="sldImg"/>
          </p:nvPr>
        </p:nvSpPr>
        <p:spPr>
          <a:ln/>
        </p:spPr>
      </p:sp>
      <p:sp>
        <p:nvSpPr>
          <p:cNvPr id="110596"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p:cNvSpPr>
            <a:spLocks noGrp="1" noChangeArrowheads="1"/>
          </p:cNvSpPr>
          <p:nvPr>
            <p:ph type="sldNum" sz="quarter" idx="5"/>
          </p:nvPr>
        </p:nvSpPr>
        <p:spPr>
          <a:noFill/>
        </p:spPr>
        <p:txBody>
          <a:bodyPr/>
          <a:lstStyle/>
          <a:p>
            <a:fld id="{4D4918F7-CF49-4346-BD3B-AC4AA684B388}" type="slidenum">
              <a:rPr lang="en-US"/>
              <a:pPr/>
              <a:t>68</a:t>
            </a:fld>
            <a:endParaRPr lang="en-US"/>
          </a:p>
        </p:txBody>
      </p:sp>
      <p:sp>
        <p:nvSpPr>
          <p:cNvPr id="111619" name="Rectangle 2"/>
          <p:cNvSpPr>
            <a:spLocks noGrp="1" noRot="1" noChangeAspect="1" noChangeArrowheads="1" noTextEdit="1"/>
          </p:cNvSpPr>
          <p:nvPr>
            <p:ph type="sldImg"/>
          </p:nvPr>
        </p:nvSpPr>
        <p:spPr>
          <a:ln/>
        </p:spPr>
      </p:sp>
      <p:sp>
        <p:nvSpPr>
          <p:cNvPr id="111620"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7"/>
          <p:cNvSpPr>
            <a:spLocks noGrp="1" noChangeArrowheads="1"/>
          </p:cNvSpPr>
          <p:nvPr>
            <p:ph type="sldNum" sz="quarter" idx="5"/>
          </p:nvPr>
        </p:nvSpPr>
        <p:spPr>
          <a:noFill/>
        </p:spPr>
        <p:txBody>
          <a:bodyPr/>
          <a:lstStyle/>
          <a:p>
            <a:fld id="{6BB2A692-6AE7-4DBD-BE8F-C73E045DA393}" type="slidenum">
              <a:rPr lang="en-US"/>
              <a:pPr/>
              <a:t>69</a:t>
            </a:fld>
            <a:endParaRPr lang="en-US"/>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7"/>
          <p:cNvSpPr>
            <a:spLocks noGrp="1" noChangeArrowheads="1"/>
          </p:cNvSpPr>
          <p:nvPr>
            <p:ph type="sldNum" sz="quarter" idx="5"/>
          </p:nvPr>
        </p:nvSpPr>
        <p:spPr>
          <a:noFill/>
        </p:spPr>
        <p:txBody>
          <a:bodyPr/>
          <a:lstStyle/>
          <a:p>
            <a:fld id="{44D6900E-B9AB-4DF6-9276-39DF4E10271D}" type="slidenum">
              <a:rPr lang="en-US"/>
              <a:pPr/>
              <a:t>70</a:t>
            </a:fld>
            <a:endParaRPr lang="en-US"/>
          </a:p>
        </p:txBody>
      </p:sp>
      <p:sp>
        <p:nvSpPr>
          <p:cNvPr id="113667" name="Rectangle 2"/>
          <p:cNvSpPr>
            <a:spLocks noGrp="1" noRot="1" noChangeAspect="1" noChangeArrowheads="1" noTextEdit="1"/>
          </p:cNvSpPr>
          <p:nvPr>
            <p:ph type="sldImg"/>
          </p:nvPr>
        </p:nvSpPr>
        <p:spPr>
          <a:ln/>
        </p:spPr>
      </p:sp>
      <p:sp>
        <p:nvSpPr>
          <p:cNvPr id="113668"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p:cNvSpPr>
            <a:spLocks noGrp="1" noChangeArrowheads="1"/>
          </p:cNvSpPr>
          <p:nvPr>
            <p:ph type="sldNum" sz="quarter" idx="5"/>
          </p:nvPr>
        </p:nvSpPr>
        <p:spPr>
          <a:noFill/>
        </p:spPr>
        <p:txBody>
          <a:bodyPr/>
          <a:lstStyle/>
          <a:p>
            <a:fld id="{6D125818-E9F0-4F6E-971A-191AB80E6ECA}" type="slidenum">
              <a:rPr lang="en-US"/>
              <a:pPr/>
              <a:t>71</a:t>
            </a:fld>
            <a:endParaRPr lang="en-US"/>
          </a:p>
        </p:txBody>
      </p:sp>
      <p:sp>
        <p:nvSpPr>
          <p:cNvPr id="114691" name="Rectangle 2"/>
          <p:cNvSpPr>
            <a:spLocks noGrp="1" noRot="1" noChangeAspect="1" noChangeArrowheads="1" noTextEdit="1"/>
          </p:cNvSpPr>
          <p:nvPr>
            <p:ph type="sldImg"/>
          </p:nvPr>
        </p:nvSpPr>
        <p:spPr>
          <a:ln/>
        </p:spPr>
      </p:sp>
      <p:sp>
        <p:nvSpPr>
          <p:cNvPr id="114692"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7"/>
          <p:cNvSpPr>
            <a:spLocks noGrp="1" noChangeArrowheads="1"/>
          </p:cNvSpPr>
          <p:nvPr>
            <p:ph type="sldNum" sz="quarter" idx="5"/>
          </p:nvPr>
        </p:nvSpPr>
        <p:spPr>
          <a:noFill/>
        </p:spPr>
        <p:txBody>
          <a:bodyPr/>
          <a:lstStyle/>
          <a:p>
            <a:fld id="{2F490584-B3B4-4556-910C-AFF83B7CBEE5}" type="slidenum">
              <a:rPr lang="en-US"/>
              <a:pPr/>
              <a:t>72</a:t>
            </a:fld>
            <a:endParaRPr lang="en-US"/>
          </a:p>
        </p:txBody>
      </p:sp>
      <p:sp>
        <p:nvSpPr>
          <p:cNvPr id="116739" name="Rectangle 2"/>
          <p:cNvSpPr>
            <a:spLocks noGrp="1" noRot="1" noChangeAspect="1" noChangeArrowheads="1" noTextEdit="1"/>
          </p:cNvSpPr>
          <p:nvPr>
            <p:ph type="sldImg"/>
          </p:nvPr>
        </p:nvSpPr>
        <p:spPr>
          <a:ln/>
        </p:spPr>
      </p:sp>
      <p:sp>
        <p:nvSpPr>
          <p:cNvPr id="116740"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8"/>
          <p:cNvSpPr>
            <a:spLocks noGrp="1" noChangeArrowheads="1"/>
          </p:cNvSpPr>
          <p:nvPr>
            <p:ph type="sldNum"/>
          </p:nvPr>
        </p:nvSpPr>
        <p:spPr>
          <a:ln/>
        </p:spPr>
        <p:txBody>
          <a:bodyPr/>
          <a:lstStyle/>
          <a:p>
            <a:fld id="{8F39CE65-7B16-49F9-8545-DE121F518A6D}" type="slidenum">
              <a:rPr lang="en-AU"/>
              <a:pPr/>
              <a:t>73</a:t>
            </a:fld>
            <a:endParaRPr lang="en-AU"/>
          </a:p>
        </p:txBody>
      </p:sp>
      <p:sp>
        <p:nvSpPr>
          <p:cNvPr id="38913" name="Text Box 1"/>
          <p:cNvSpPr txBox="1">
            <a:spLocks noChangeArrowheads="1"/>
          </p:cNvSpPr>
          <p:nvPr/>
        </p:nvSpPr>
        <p:spPr bwMode="auto">
          <a:xfrm>
            <a:off x="3884613" y="8685213"/>
            <a:ext cx="2971800" cy="457200"/>
          </a:xfrm>
          <a:prstGeom prst="rect">
            <a:avLst/>
          </a:prstGeom>
          <a:noFill/>
          <a:ln w="9525" cap="flat">
            <a:noFill/>
            <a:round/>
            <a:headEnd/>
            <a:tailEnd/>
          </a:ln>
          <a:effectLst/>
        </p:spPr>
        <p:txBody>
          <a:bodyPr lIns="90000" tIns="46800" rIns="90000" bIns="46800" anchor="b"/>
          <a:lstStyle/>
          <a:p>
            <a:pPr algn="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F1502394-6215-49A6-8C4D-2A1808EA965B}" type="slidenum">
              <a:rPr lang="en-US" sz="1200">
                <a:solidFill>
                  <a:srgbClr val="FFFFFF"/>
                </a:solidFill>
              </a:rPr>
              <a:pPr algn="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73</a:t>
            </a:fld>
            <a:endParaRPr lang="en-US" sz="1200">
              <a:solidFill>
                <a:srgbClr val="FFFFFF"/>
              </a:solidFill>
            </a:endParaRPr>
          </a:p>
        </p:txBody>
      </p:sp>
      <p:sp>
        <p:nvSpPr>
          <p:cNvPr id="38914" name="Rectangle 2"/>
          <p:cNvSpPr txBox="1">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38915" name="Text Box 3"/>
          <p:cNvSpPr txBox="1">
            <a:spLocks noChangeArrowheads="1"/>
          </p:cNvSpPr>
          <p:nvPr/>
        </p:nvSpPr>
        <p:spPr bwMode="auto">
          <a:xfrm>
            <a:off x="685800" y="4343400"/>
            <a:ext cx="5486400" cy="4114800"/>
          </a:xfrm>
          <a:prstGeom prst="rect">
            <a:avLst/>
          </a:prstGeom>
          <a:noFill/>
          <a:ln w="9525" cap="flat">
            <a:noFill/>
            <a:round/>
            <a:headEnd/>
            <a:tailEnd/>
          </a:ln>
          <a:effectLst/>
        </p:spPr>
        <p:txBody>
          <a:bodyPr/>
          <a:lstStyle/>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a:solidFill>
                  <a:srgbClr val="000000"/>
                </a:solidFill>
                <a:cs typeface="Arial" pitchFamily="34" charset="0"/>
              </a:rPr>
              <a:t>The Advanced Encryption Standard (AES) was published by NIST (National Institute of Standards and Technology) in 2001. AES is a symmetric block cipher that is intended to replace DES as the approved standard for a wide range of applications.</a:t>
            </a:r>
            <a:r>
              <a:rPr lang="en-AU" sz="1200">
                <a:solidFill>
                  <a:srgbClr val="000000"/>
                </a:solidFill>
                <a:cs typeface="Arial" pitchFamily="34" charset="0"/>
              </a:rPr>
              <a:t> The AES cipher (&amp; other candidates) form the latest generation of block ciphers, and now we see a significant increase in the block size - from the old standard of 64-bits up to 128-bits; and keys from 128 to 256-bits. In part this has been driven by the public demonstrations of exhaustive key searches of DES. Whilst triple-DES is regarded as secure and well understood, it is slow, especially in s/w. </a:t>
            </a:r>
            <a:r>
              <a:rPr lang="en-US" sz="1200">
                <a:solidFill>
                  <a:srgbClr val="000000"/>
                </a:solidFill>
                <a:cs typeface="Arial" pitchFamily="34" charset="0"/>
              </a:rPr>
              <a:t>In a first round of evaluation, 15 proposed algorithms were accepted. A second round narrowed the field to 5 algorithms. NIST completed its evaluation process and published a final standard (FIPS PUB 197) in November of 2001. NIST selected Rijndael as the proposed AES algorithm. The two researchers who developed and submitted Rijndael for the AES are both cryptographers from Belgium: Dr. Joan Daemen and Dr.Vincent Rijmen. </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8"/>
          <p:cNvSpPr>
            <a:spLocks noGrp="1" noChangeArrowheads="1"/>
          </p:cNvSpPr>
          <p:nvPr>
            <p:ph type="sldNum"/>
          </p:nvPr>
        </p:nvSpPr>
        <p:spPr>
          <a:ln/>
        </p:spPr>
        <p:txBody>
          <a:bodyPr/>
          <a:lstStyle/>
          <a:p>
            <a:fld id="{3E7E5A90-DD79-4858-B0A1-3002230316B2}" type="slidenum">
              <a:rPr lang="en-AU"/>
              <a:pPr/>
              <a:t>74</a:t>
            </a:fld>
            <a:endParaRPr lang="en-AU"/>
          </a:p>
        </p:txBody>
      </p:sp>
      <p:sp>
        <p:nvSpPr>
          <p:cNvPr id="40961" name="Text Box 1"/>
          <p:cNvSpPr txBox="1">
            <a:spLocks noChangeArrowheads="1"/>
          </p:cNvSpPr>
          <p:nvPr/>
        </p:nvSpPr>
        <p:spPr bwMode="auto">
          <a:xfrm>
            <a:off x="3884613" y="8685213"/>
            <a:ext cx="2971800" cy="457200"/>
          </a:xfrm>
          <a:prstGeom prst="rect">
            <a:avLst/>
          </a:prstGeom>
          <a:noFill/>
          <a:ln w="9525" cap="flat">
            <a:noFill/>
            <a:round/>
            <a:headEnd/>
            <a:tailEnd/>
          </a:ln>
          <a:effectLst/>
        </p:spPr>
        <p:txBody>
          <a:bodyPr lIns="90000" tIns="46800" rIns="90000" bIns="46800" anchor="b"/>
          <a:lstStyle/>
          <a:p>
            <a:pPr algn="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06538BA7-CC72-4572-82EE-72F7C1D5E2AC}" type="slidenum">
              <a:rPr lang="en-US" sz="1200">
                <a:solidFill>
                  <a:srgbClr val="FFFFFF"/>
                </a:solidFill>
              </a:rPr>
              <a:pPr algn="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74</a:t>
            </a:fld>
            <a:endParaRPr lang="en-US" sz="1200">
              <a:solidFill>
                <a:srgbClr val="FFFFFF"/>
              </a:solidFill>
            </a:endParaRPr>
          </a:p>
        </p:txBody>
      </p:sp>
      <p:sp>
        <p:nvSpPr>
          <p:cNvPr id="40962" name="Rectangle 2"/>
          <p:cNvSpPr txBox="1">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40963" name="Text Box 3"/>
          <p:cNvSpPr txBox="1">
            <a:spLocks noChangeArrowheads="1"/>
          </p:cNvSpPr>
          <p:nvPr/>
        </p:nvSpPr>
        <p:spPr bwMode="auto">
          <a:xfrm>
            <a:off x="685800" y="4343400"/>
            <a:ext cx="5486400" cy="4114800"/>
          </a:xfrm>
          <a:prstGeom prst="rect">
            <a:avLst/>
          </a:prstGeom>
          <a:noFill/>
          <a:ln w="9525" cap="flat">
            <a:noFill/>
            <a:round/>
            <a:headEnd/>
            <a:tailEnd/>
          </a:ln>
          <a:effectLst/>
        </p:spPr>
        <p:txBody>
          <a:bodyPr/>
          <a:lstStyle/>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a:solidFill>
                  <a:srgbClr val="000000"/>
                </a:solidFill>
                <a:cs typeface="Arial" pitchFamily="34" charset="0"/>
              </a:rPr>
              <a:t>Stallings Figure 5.1 shows the overall encryption process in AES.</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FB37F27D-DC7B-4667-965B-18F98F21BF9F}" type="slidenum">
              <a:rPr lang="en-IN" smtClean="0"/>
              <a:pPr/>
              <a:t>75</a:t>
            </a:fld>
            <a:endParaRPr lang="en-IN"/>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8"/>
          <p:cNvSpPr>
            <a:spLocks noGrp="1" noChangeArrowheads="1"/>
          </p:cNvSpPr>
          <p:nvPr>
            <p:ph type="sldNum"/>
          </p:nvPr>
        </p:nvSpPr>
        <p:spPr>
          <a:ln/>
        </p:spPr>
        <p:txBody>
          <a:bodyPr/>
          <a:lstStyle/>
          <a:p>
            <a:fld id="{3A660BC0-F5CA-4498-BD27-7938E35074CB}" type="slidenum">
              <a:rPr lang="en-AU"/>
              <a:pPr/>
              <a:t>76</a:t>
            </a:fld>
            <a:endParaRPr lang="en-AU"/>
          </a:p>
        </p:txBody>
      </p:sp>
      <p:sp>
        <p:nvSpPr>
          <p:cNvPr id="43009" name="Text Box 1"/>
          <p:cNvSpPr txBox="1">
            <a:spLocks noChangeArrowheads="1"/>
          </p:cNvSpPr>
          <p:nvPr/>
        </p:nvSpPr>
        <p:spPr bwMode="auto">
          <a:xfrm>
            <a:off x="3884613" y="8685213"/>
            <a:ext cx="2971800" cy="457200"/>
          </a:xfrm>
          <a:prstGeom prst="rect">
            <a:avLst/>
          </a:prstGeom>
          <a:noFill/>
          <a:ln w="9525" cap="flat">
            <a:noFill/>
            <a:round/>
            <a:headEnd/>
            <a:tailEnd/>
          </a:ln>
          <a:effectLst/>
        </p:spPr>
        <p:txBody>
          <a:bodyPr lIns="90000" tIns="46800" rIns="90000" bIns="46800" anchor="b"/>
          <a:lstStyle/>
          <a:p>
            <a:pPr algn="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F818D8A0-6E2E-4FD3-9CD3-DD1E2622D9B9}" type="slidenum">
              <a:rPr lang="en-US" sz="1200">
                <a:solidFill>
                  <a:srgbClr val="FFFFFF"/>
                </a:solidFill>
              </a:rPr>
              <a:pPr algn="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76</a:t>
            </a:fld>
            <a:endParaRPr lang="en-US" sz="1200">
              <a:solidFill>
                <a:srgbClr val="FFFFFF"/>
              </a:solidFill>
            </a:endParaRPr>
          </a:p>
        </p:txBody>
      </p:sp>
      <p:sp>
        <p:nvSpPr>
          <p:cNvPr id="43010" name="Rectangle 2"/>
          <p:cNvSpPr txBox="1">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43011" name="Text Box 3"/>
          <p:cNvSpPr txBox="1">
            <a:spLocks noChangeArrowheads="1"/>
          </p:cNvSpPr>
          <p:nvPr/>
        </p:nvSpPr>
        <p:spPr bwMode="auto">
          <a:xfrm>
            <a:off x="685800" y="4343400"/>
            <a:ext cx="5486400" cy="4114800"/>
          </a:xfrm>
          <a:prstGeom prst="rect">
            <a:avLst/>
          </a:prstGeom>
          <a:noFill/>
          <a:ln w="9525" cap="flat">
            <a:noFill/>
            <a:round/>
            <a:headEnd/>
            <a:tailEnd/>
          </a:ln>
          <a:effectLst/>
        </p:spPr>
        <p:txBody>
          <a:bodyPr/>
          <a:lstStyle/>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a:solidFill>
                  <a:srgbClr val="000000"/>
                </a:solidFill>
                <a:cs typeface="Arial" pitchFamily="34" charset="0"/>
              </a:rPr>
              <a:t>Stallings Figure 5.3 shows the structure of AES in more detail. The cipher consists of N rounds, where the number of rounds depends on the key length: 10 rounds for a 16-byte key; 12 rounds for a 24-byte key; and 14 rounds for a 32-byte key. The first N – 1 rounds consist of four distinct transformation functions: SubBytes, ShiftRows, MixColumns, and AddRoundKey, which are described subsequently. The final round contains only 3 transformation, and there is a initial single transformation (AddRoundKey) before the first round, which can be considered Round 0. Each transformation takes one or more 4 x 4 matrices as input and produces a 4 x 4 matrix as output. Figure 5.1 shows that the output of each round is a 4 x 4 matrix, with the output of the final round being the ciphertext. Also, the key expansion function generates N + 1 round keys, each of which is a distinct 4 x 4 matrix. Each round key serve as one of the inputs to the AddRoundKey transformation in each round. </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a:spLocks noGrp="1" noChangeArrowheads="1"/>
          </p:cNvSpPr>
          <p:nvPr>
            <p:ph type="sldNum" sz="quarter" idx="5"/>
          </p:nvPr>
        </p:nvSpPr>
        <p:spPr>
          <a:noFill/>
        </p:spPr>
        <p:txBody>
          <a:bodyPr/>
          <a:lstStyle/>
          <a:p>
            <a:fld id="{FD424826-9384-4E34-892E-8297600FE892}" type="slidenum">
              <a:rPr lang="en-US"/>
              <a:pPr/>
              <a:t>41</a:t>
            </a:fld>
            <a:endParaRPr lang="en-US"/>
          </a:p>
        </p:txBody>
      </p:sp>
      <p:sp>
        <p:nvSpPr>
          <p:cNvPr id="70659" name="Rectangle 2"/>
          <p:cNvSpPr>
            <a:spLocks noGrp="1" noRot="1" noChangeAspect="1" noChangeArrowheads="1" noTextEdit="1"/>
          </p:cNvSpPr>
          <p:nvPr>
            <p:ph type="sldImg"/>
          </p:nvPr>
        </p:nvSpPr>
        <p:spPr>
          <a:ln/>
        </p:spPr>
      </p:sp>
      <p:sp>
        <p:nvSpPr>
          <p:cNvPr id="70660"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8"/>
          <p:cNvSpPr>
            <a:spLocks noGrp="1" noChangeArrowheads="1"/>
          </p:cNvSpPr>
          <p:nvPr>
            <p:ph type="sldNum"/>
          </p:nvPr>
        </p:nvSpPr>
        <p:spPr>
          <a:ln/>
        </p:spPr>
        <p:txBody>
          <a:bodyPr/>
          <a:lstStyle/>
          <a:p>
            <a:fld id="{4E151C88-8D2C-4338-B22D-04EA42C93711}" type="slidenum">
              <a:rPr lang="en-AU"/>
              <a:pPr/>
              <a:t>77</a:t>
            </a:fld>
            <a:endParaRPr lang="en-AU"/>
          </a:p>
        </p:txBody>
      </p:sp>
      <p:sp>
        <p:nvSpPr>
          <p:cNvPr id="46081" name="Text Box 1"/>
          <p:cNvSpPr txBox="1">
            <a:spLocks noChangeArrowheads="1"/>
          </p:cNvSpPr>
          <p:nvPr/>
        </p:nvSpPr>
        <p:spPr bwMode="auto">
          <a:xfrm>
            <a:off x="3884613" y="8685213"/>
            <a:ext cx="2971800" cy="457200"/>
          </a:xfrm>
          <a:prstGeom prst="rect">
            <a:avLst/>
          </a:prstGeom>
          <a:noFill/>
          <a:ln w="9525" cap="flat">
            <a:noFill/>
            <a:round/>
            <a:headEnd/>
            <a:tailEnd/>
          </a:ln>
          <a:effectLst/>
        </p:spPr>
        <p:txBody>
          <a:bodyPr lIns="90000" tIns="46800" rIns="90000" bIns="46800" anchor="b"/>
          <a:lstStyle/>
          <a:p>
            <a:pPr algn="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453E564B-D943-4841-B48D-AB06D5E1C2AF}" type="slidenum">
              <a:rPr lang="en-US" sz="1200">
                <a:solidFill>
                  <a:srgbClr val="FFFFFF"/>
                </a:solidFill>
              </a:rPr>
              <a:pPr algn="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77</a:t>
            </a:fld>
            <a:endParaRPr lang="en-US" sz="1200">
              <a:solidFill>
                <a:srgbClr val="FFFFFF"/>
              </a:solidFill>
            </a:endParaRPr>
          </a:p>
        </p:txBody>
      </p:sp>
      <p:sp>
        <p:nvSpPr>
          <p:cNvPr id="46082" name="Rectangle 2"/>
          <p:cNvSpPr txBox="1">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46083" name="Text Box 3"/>
          <p:cNvSpPr txBox="1">
            <a:spLocks noChangeArrowheads="1"/>
          </p:cNvSpPr>
          <p:nvPr/>
        </p:nvSpPr>
        <p:spPr bwMode="auto">
          <a:xfrm>
            <a:off x="685800" y="4343400"/>
            <a:ext cx="5486400" cy="4114800"/>
          </a:xfrm>
          <a:prstGeom prst="rect">
            <a:avLst/>
          </a:prstGeom>
          <a:noFill/>
          <a:ln w="9525" cap="flat">
            <a:noFill/>
            <a:round/>
            <a:headEnd/>
            <a:tailEnd/>
          </a:ln>
          <a:effectLst/>
        </p:spPr>
        <p:txBody>
          <a:bodyPr/>
          <a:lstStyle/>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a:solidFill>
                  <a:srgbClr val="000000"/>
                </a:solidFill>
              </a:rPr>
              <a:t>As this diagram from Stallings Fig 5.5a shows, the </a:t>
            </a:r>
            <a:r>
              <a:rPr lang="en-AU" sz="1200">
                <a:solidFill>
                  <a:srgbClr val="000000"/>
                </a:solidFill>
              </a:rPr>
              <a:t>Byte Substitution operates on each byte of state independently, with the input byte used to index a row/col in the table to retrieve the substituted value.</a:t>
            </a: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7106" name="Rectangle 8"/>
          <p:cNvSpPr>
            <a:spLocks noGrp="1" noChangeArrowheads="1"/>
          </p:cNvSpPr>
          <p:nvPr>
            <p:ph type="sldNum" sz="quarter"/>
          </p:nvPr>
        </p:nvSpPr>
        <p:spPr>
          <a:noFill/>
          <a:ln/>
        </p:spPr>
        <p:txBody>
          <a:bodyPr/>
          <a:lstStyle/>
          <a:p>
            <a:fld id="{2D2FE884-FB58-4E46-89E7-72AADB711D01}" type="slidenum">
              <a:rPr lang="en-AU"/>
              <a:pPr/>
              <a:t>78</a:t>
            </a:fld>
            <a:endParaRPr lang="en-AU"/>
          </a:p>
        </p:txBody>
      </p:sp>
      <p:sp>
        <p:nvSpPr>
          <p:cNvPr id="47107" name="Rectangle 1"/>
          <p:cNvSpPr txBox="1">
            <a:spLocks noGrp="1" noRot="1" noChangeAspect="1" noChangeArrowheads="1" noTextEdit="1"/>
          </p:cNvSpPr>
          <p:nvPr>
            <p:ph type="sldImg"/>
          </p:nvPr>
        </p:nvSpPr>
        <p:spPr>
          <a:xfrm>
            <a:off x="1143000" y="685800"/>
            <a:ext cx="4572000" cy="3429000"/>
          </a:xfrm>
          <a:solidFill>
            <a:srgbClr val="FFFFFF"/>
          </a:solidFill>
          <a:ln/>
        </p:spPr>
      </p:sp>
      <p:sp>
        <p:nvSpPr>
          <p:cNvPr id="47108" name="Text Box 2"/>
          <p:cNvSpPr txBox="1">
            <a:spLocks noChangeArrowheads="1"/>
          </p:cNvSpPr>
          <p:nvPr/>
        </p:nvSpPr>
        <p:spPr bwMode="auto">
          <a:xfrm>
            <a:off x="685800" y="4343400"/>
            <a:ext cx="5486400" cy="4114800"/>
          </a:xfrm>
          <a:prstGeom prst="rect">
            <a:avLst/>
          </a:prstGeom>
          <a:noFill/>
          <a:ln w="9525">
            <a:noFill/>
            <a:round/>
            <a:headEnd/>
            <a:tailEnd/>
          </a:ln>
        </p:spPr>
        <p:txBody>
          <a:bodyPr/>
          <a:lstStyle/>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a:solidFill>
                  <a:srgbClr val="000000"/>
                </a:solidFill>
              </a:rPr>
              <a:t>Show an example of the SubBytes transformation from the text.</a:t>
            </a:r>
          </a:p>
        </p:txBody>
      </p:sp>
      <p:sp>
        <p:nvSpPr>
          <p:cNvPr id="47109" name="Text Box 3"/>
          <p:cNvSpPr txBox="1">
            <a:spLocks noChangeArrowheads="1"/>
          </p:cNvSpPr>
          <p:nvPr/>
        </p:nvSpPr>
        <p:spPr bwMode="auto">
          <a:xfrm>
            <a:off x="3884613" y="8685213"/>
            <a:ext cx="2971800" cy="457200"/>
          </a:xfrm>
          <a:prstGeom prst="rect">
            <a:avLst/>
          </a:prstGeom>
          <a:noFill/>
          <a:ln w="9525">
            <a:noFill/>
            <a:round/>
            <a:headEnd/>
            <a:tailEnd/>
          </a:ln>
        </p:spPr>
        <p:txBody>
          <a:bodyPr lIns="90000" tIns="46800" rIns="90000" bIns="46800" anchor="b"/>
          <a:lstStyle/>
          <a:p>
            <a:pPr algn="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7BF63BDB-5879-413C-8FB2-609430F75424}" type="slidenum">
              <a:rPr lang="en-US" sz="1200">
                <a:solidFill>
                  <a:srgbClr val="FFFFFF"/>
                </a:solidFill>
              </a:rPr>
              <a:pPr algn="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78</a:t>
            </a:fld>
            <a:endParaRPr lang="en-US" sz="1200">
              <a:solidFill>
                <a:srgbClr val="FFFFFF"/>
              </a:solidFill>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8130" name="Rectangle 8"/>
          <p:cNvSpPr>
            <a:spLocks noGrp="1" noChangeArrowheads="1"/>
          </p:cNvSpPr>
          <p:nvPr>
            <p:ph type="sldNum" sz="quarter"/>
          </p:nvPr>
        </p:nvSpPr>
        <p:spPr>
          <a:noFill/>
          <a:ln/>
        </p:spPr>
        <p:txBody>
          <a:bodyPr/>
          <a:lstStyle/>
          <a:p>
            <a:fld id="{7A3E7A49-D0E6-4005-B3F6-247095BEF521}" type="slidenum">
              <a:rPr lang="en-AU"/>
              <a:pPr/>
              <a:t>79</a:t>
            </a:fld>
            <a:endParaRPr lang="en-AU"/>
          </a:p>
        </p:txBody>
      </p:sp>
      <p:sp>
        <p:nvSpPr>
          <p:cNvPr id="48131" name="Text Box 1"/>
          <p:cNvSpPr txBox="1">
            <a:spLocks noChangeArrowheads="1"/>
          </p:cNvSpPr>
          <p:nvPr/>
        </p:nvSpPr>
        <p:spPr bwMode="auto">
          <a:xfrm>
            <a:off x="3884613" y="8685213"/>
            <a:ext cx="2971800" cy="457200"/>
          </a:xfrm>
          <a:prstGeom prst="rect">
            <a:avLst/>
          </a:prstGeom>
          <a:noFill/>
          <a:ln w="9525">
            <a:noFill/>
            <a:round/>
            <a:headEnd/>
            <a:tailEnd/>
          </a:ln>
        </p:spPr>
        <p:txBody>
          <a:bodyPr lIns="90000" tIns="46800" rIns="90000" bIns="46800" anchor="b"/>
          <a:lstStyle/>
          <a:p>
            <a:pPr algn="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C5D6D844-6DA9-4ED8-87BF-1BD810BDDA66}" type="slidenum">
              <a:rPr lang="en-US" sz="1200">
                <a:solidFill>
                  <a:srgbClr val="FFFFFF"/>
                </a:solidFill>
              </a:rPr>
              <a:pPr algn="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79</a:t>
            </a:fld>
            <a:endParaRPr lang="en-US" sz="1200">
              <a:solidFill>
                <a:srgbClr val="FFFFFF"/>
              </a:solidFill>
            </a:endParaRPr>
          </a:p>
        </p:txBody>
      </p:sp>
      <p:sp>
        <p:nvSpPr>
          <p:cNvPr id="48132" name="Rectangle 2"/>
          <p:cNvSpPr txBox="1">
            <a:spLocks noGrp="1" noRot="1" noChangeAspect="1" noChangeArrowheads="1" noTextEdit="1"/>
          </p:cNvSpPr>
          <p:nvPr>
            <p:ph type="sldImg"/>
          </p:nvPr>
        </p:nvSpPr>
        <p:spPr>
          <a:xfrm>
            <a:off x="1143000" y="685800"/>
            <a:ext cx="4572000" cy="3429000"/>
          </a:xfrm>
          <a:solidFill>
            <a:srgbClr val="FFFFFF"/>
          </a:solidFill>
          <a:ln/>
        </p:spPr>
      </p:sp>
      <p:sp>
        <p:nvSpPr>
          <p:cNvPr id="48133" name="Text Box 3"/>
          <p:cNvSpPr txBox="1">
            <a:spLocks noChangeArrowheads="1"/>
          </p:cNvSpPr>
          <p:nvPr/>
        </p:nvSpPr>
        <p:spPr bwMode="auto">
          <a:xfrm>
            <a:off x="685800" y="4343400"/>
            <a:ext cx="5486400" cy="4114800"/>
          </a:xfrm>
          <a:prstGeom prst="rect">
            <a:avLst/>
          </a:prstGeom>
          <a:noFill/>
          <a:ln w="9525">
            <a:noFill/>
            <a:round/>
            <a:headEnd/>
            <a:tailEnd/>
          </a:ln>
        </p:spPr>
        <p:txBody>
          <a:bodyPr/>
          <a:lstStyle/>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a:solidFill>
                  <a:srgbClr val="000000"/>
                </a:solidFill>
                <a:cs typeface="Arial" charset="0"/>
              </a:rPr>
              <a:t>The ShiftRows stage provides a simple “permutation” of the data, whereas the other steps involve substitutions. Further, since the state is treated as a block of columns, it is this step which provides for diffusion of values between columns. It performs a circular rotate on each row of 0, 1, 2 &amp; 3 places for respective rows. When decrypting it performs the circular shifts in the opposite direction for each row. This row shift moves an individual byte from one column to another, which is a linear distance of a multiple of 4 bytes, and ensures that the 4 bytes of one column are spread out to four different columns.</a:t>
            </a:r>
          </a:p>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US" sz="1200">
              <a:solidFill>
                <a:srgbClr val="000000"/>
              </a:solidFill>
              <a:cs typeface="Arial" charset="0"/>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9154" name="Rectangle 8"/>
          <p:cNvSpPr>
            <a:spLocks noGrp="1" noChangeArrowheads="1"/>
          </p:cNvSpPr>
          <p:nvPr>
            <p:ph type="sldNum" sz="quarter"/>
          </p:nvPr>
        </p:nvSpPr>
        <p:spPr>
          <a:noFill/>
          <a:ln/>
        </p:spPr>
        <p:txBody>
          <a:bodyPr/>
          <a:lstStyle/>
          <a:p>
            <a:fld id="{F4587133-9824-4D67-B8B4-865A98EF4E17}" type="slidenum">
              <a:rPr lang="en-AU"/>
              <a:pPr/>
              <a:t>80</a:t>
            </a:fld>
            <a:endParaRPr lang="en-AU"/>
          </a:p>
        </p:txBody>
      </p:sp>
      <p:sp>
        <p:nvSpPr>
          <p:cNvPr id="49155" name="Text Box 1"/>
          <p:cNvSpPr txBox="1">
            <a:spLocks noChangeArrowheads="1"/>
          </p:cNvSpPr>
          <p:nvPr/>
        </p:nvSpPr>
        <p:spPr bwMode="auto">
          <a:xfrm>
            <a:off x="3884613" y="8685213"/>
            <a:ext cx="2971800" cy="457200"/>
          </a:xfrm>
          <a:prstGeom prst="rect">
            <a:avLst/>
          </a:prstGeom>
          <a:noFill/>
          <a:ln w="9525">
            <a:noFill/>
            <a:round/>
            <a:headEnd/>
            <a:tailEnd/>
          </a:ln>
        </p:spPr>
        <p:txBody>
          <a:bodyPr lIns="90000" tIns="46800" rIns="90000" bIns="46800" anchor="b"/>
          <a:lstStyle/>
          <a:p>
            <a:pPr algn="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FB655D6D-D940-45D3-B07A-AE0B091AE471}" type="slidenum">
              <a:rPr lang="en-US" sz="1200">
                <a:solidFill>
                  <a:srgbClr val="FFFFFF"/>
                </a:solidFill>
              </a:rPr>
              <a:pPr algn="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80</a:t>
            </a:fld>
            <a:endParaRPr lang="en-US" sz="1200">
              <a:solidFill>
                <a:srgbClr val="FFFFFF"/>
              </a:solidFill>
            </a:endParaRPr>
          </a:p>
        </p:txBody>
      </p:sp>
      <p:sp>
        <p:nvSpPr>
          <p:cNvPr id="49156" name="Rectangle 2"/>
          <p:cNvSpPr txBox="1">
            <a:spLocks noGrp="1" noRot="1" noChangeAspect="1" noChangeArrowheads="1" noTextEdit="1"/>
          </p:cNvSpPr>
          <p:nvPr>
            <p:ph type="sldImg"/>
          </p:nvPr>
        </p:nvSpPr>
        <p:spPr>
          <a:xfrm>
            <a:off x="1143000" y="685800"/>
            <a:ext cx="4572000" cy="3429000"/>
          </a:xfrm>
          <a:solidFill>
            <a:srgbClr val="FFFFFF"/>
          </a:solidFill>
          <a:ln/>
        </p:spPr>
      </p:sp>
      <p:sp>
        <p:nvSpPr>
          <p:cNvPr id="49157" name="Text Box 3"/>
          <p:cNvSpPr txBox="1">
            <a:spLocks noChangeArrowheads="1"/>
          </p:cNvSpPr>
          <p:nvPr/>
        </p:nvSpPr>
        <p:spPr bwMode="auto">
          <a:xfrm>
            <a:off x="685800" y="4343400"/>
            <a:ext cx="5486400" cy="4114800"/>
          </a:xfrm>
          <a:prstGeom prst="rect">
            <a:avLst/>
          </a:prstGeom>
          <a:noFill/>
          <a:ln w="9525">
            <a:noFill/>
            <a:round/>
            <a:headEnd/>
            <a:tailEnd/>
          </a:ln>
        </p:spPr>
        <p:txBody>
          <a:bodyPr/>
          <a:lstStyle/>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AU" sz="1200">
                <a:solidFill>
                  <a:srgbClr val="000000"/>
                </a:solidFill>
              </a:rPr>
              <a:t>Stalling Figure 5.7a illustrates the Shift Rows permutation. Then show </a:t>
            </a:r>
            <a:r>
              <a:rPr lang="en-US" sz="1200">
                <a:solidFill>
                  <a:srgbClr val="000000"/>
                </a:solidFill>
              </a:rPr>
              <a:t>an example of ShiftRows from the text.</a:t>
            </a: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0178" name="Rectangle 8"/>
          <p:cNvSpPr>
            <a:spLocks noGrp="1" noChangeArrowheads="1"/>
          </p:cNvSpPr>
          <p:nvPr>
            <p:ph type="sldNum" sz="quarter"/>
          </p:nvPr>
        </p:nvSpPr>
        <p:spPr>
          <a:noFill/>
          <a:ln/>
        </p:spPr>
        <p:txBody>
          <a:bodyPr/>
          <a:lstStyle/>
          <a:p>
            <a:fld id="{535DF4CF-319E-44AB-8D62-F4F426A3583C}" type="slidenum">
              <a:rPr lang="en-AU"/>
              <a:pPr/>
              <a:t>81</a:t>
            </a:fld>
            <a:endParaRPr lang="en-AU"/>
          </a:p>
        </p:txBody>
      </p:sp>
      <p:sp>
        <p:nvSpPr>
          <p:cNvPr id="50179" name="Text Box 1"/>
          <p:cNvSpPr txBox="1">
            <a:spLocks noChangeArrowheads="1"/>
          </p:cNvSpPr>
          <p:nvPr/>
        </p:nvSpPr>
        <p:spPr bwMode="auto">
          <a:xfrm>
            <a:off x="3884613" y="8685213"/>
            <a:ext cx="2971800" cy="457200"/>
          </a:xfrm>
          <a:prstGeom prst="rect">
            <a:avLst/>
          </a:prstGeom>
          <a:noFill/>
          <a:ln w="9525">
            <a:noFill/>
            <a:round/>
            <a:headEnd/>
            <a:tailEnd/>
          </a:ln>
        </p:spPr>
        <p:txBody>
          <a:bodyPr lIns="90000" tIns="46800" rIns="90000" bIns="46800" anchor="b"/>
          <a:lstStyle/>
          <a:p>
            <a:pPr algn="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C8C3DDF7-440C-4950-B5E1-56C1DC1BFDB6}" type="slidenum">
              <a:rPr lang="en-US" sz="1200">
                <a:solidFill>
                  <a:srgbClr val="FFFFFF"/>
                </a:solidFill>
              </a:rPr>
              <a:pPr algn="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81</a:t>
            </a:fld>
            <a:endParaRPr lang="en-US" sz="1200">
              <a:solidFill>
                <a:srgbClr val="FFFFFF"/>
              </a:solidFill>
            </a:endParaRPr>
          </a:p>
        </p:txBody>
      </p:sp>
      <p:sp>
        <p:nvSpPr>
          <p:cNvPr id="50180" name="Rectangle 2"/>
          <p:cNvSpPr txBox="1">
            <a:spLocks noGrp="1" noRot="1" noChangeAspect="1" noChangeArrowheads="1" noTextEdit="1"/>
          </p:cNvSpPr>
          <p:nvPr>
            <p:ph type="sldImg"/>
          </p:nvPr>
        </p:nvSpPr>
        <p:spPr>
          <a:xfrm>
            <a:off x="1143000" y="685800"/>
            <a:ext cx="4572000" cy="3429000"/>
          </a:xfrm>
          <a:solidFill>
            <a:srgbClr val="FFFFFF"/>
          </a:solidFill>
          <a:ln/>
        </p:spPr>
      </p:sp>
      <p:sp>
        <p:nvSpPr>
          <p:cNvPr id="50181" name="Text Box 3"/>
          <p:cNvSpPr txBox="1">
            <a:spLocks noChangeArrowheads="1"/>
          </p:cNvSpPr>
          <p:nvPr/>
        </p:nvSpPr>
        <p:spPr bwMode="auto">
          <a:xfrm>
            <a:off x="685800" y="4343400"/>
            <a:ext cx="5486400" cy="4114800"/>
          </a:xfrm>
          <a:prstGeom prst="rect">
            <a:avLst/>
          </a:prstGeom>
          <a:noFill/>
          <a:ln w="9525">
            <a:noFill/>
            <a:round/>
            <a:headEnd/>
            <a:tailEnd/>
          </a:ln>
        </p:spPr>
        <p:txBody>
          <a:bodyPr/>
          <a:lstStyle/>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a:solidFill>
                  <a:srgbClr val="000000"/>
                </a:solidFill>
                <a:cs typeface="Arial" charset="0"/>
              </a:rPr>
              <a:t>The forward mix column transformation, called MixColumns, operates on each column individually. Each byte of a column is mapped into a new value that is a function of all four bytes in that column. It is a substitution that makes use of arithmetic over GF(2^8). Each byte of a column is mapped into a new value that is a function of all four bytes in that column. It is designed as a matrix multiplication where each byte is treated as a polynomial in GF(2</a:t>
            </a:r>
            <a:r>
              <a:rPr lang="en-US" sz="1200" baseline="30000">
                <a:solidFill>
                  <a:srgbClr val="000000"/>
                </a:solidFill>
                <a:cs typeface="Arial" charset="0"/>
              </a:rPr>
              <a:t>8</a:t>
            </a:r>
            <a:r>
              <a:rPr lang="en-US" sz="1200">
                <a:solidFill>
                  <a:srgbClr val="000000"/>
                </a:solidFill>
                <a:cs typeface="Arial" charset="0"/>
              </a:rPr>
              <a:t>). The inverse used for decryption involves a different set of constants.</a:t>
            </a:r>
          </a:p>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a:solidFill>
                  <a:srgbClr val="000000"/>
                </a:solidFill>
                <a:cs typeface="Arial" charset="0"/>
              </a:rPr>
              <a:t>The constants used are based on a linear code with maximal distance between code words – this gives good mixing of the bytes within each column. Combined with the “shift rows” step provides good avalanche, so that within a few rounds, all output bits depend on all input bits.</a:t>
            </a:r>
          </a:p>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US" sz="1200">
              <a:solidFill>
                <a:srgbClr val="000000"/>
              </a:solidFill>
              <a:cs typeface="Arial" charset="0"/>
            </a:endParaRPr>
          </a:p>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US" sz="1200">
              <a:solidFill>
                <a:srgbClr val="000000"/>
              </a:solidFill>
              <a:cs typeface="Arial" charset="0"/>
            </a:endParaRPr>
          </a:p>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US" sz="1200">
              <a:solidFill>
                <a:srgbClr val="000000"/>
              </a:solidFill>
              <a:cs typeface="Arial" charset="0"/>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1202" name="Rectangle 8"/>
          <p:cNvSpPr>
            <a:spLocks noGrp="1" noChangeArrowheads="1"/>
          </p:cNvSpPr>
          <p:nvPr>
            <p:ph type="sldNum" sz="quarter"/>
          </p:nvPr>
        </p:nvSpPr>
        <p:spPr>
          <a:noFill/>
          <a:ln/>
        </p:spPr>
        <p:txBody>
          <a:bodyPr/>
          <a:lstStyle/>
          <a:p>
            <a:fld id="{B4970E21-9689-4E2D-8275-40B29C3AF55A}" type="slidenum">
              <a:rPr lang="en-AU"/>
              <a:pPr/>
              <a:t>82</a:t>
            </a:fld>
            <a:endParaRPr lang="en-AU"/>
          </a:p>
        </p:txBody>
      </p:sp>
      <p:sp>
        <p:nvSpPr>
          <p:cNvPr id="51203" name="Text Box 1"/>
          <p:cNvSpPr txBox="1">
            <a:spLocks noChangeArrowheads="1"/>
          </p:cNvSpPr>
          <p:nvPr/>
        </p:nvSpPr>
        <p:spPr bwMode="auto">
          <a:xfrm>
            <a:off x="3884613" y="8685213"/>
            <a:ext cx="2971800" cy="457200"/>
          </a:xfrm>
          <a:prstGeom prst="rect">
            <a:avLst/>
          </a:prstGeom>
          <a:noFill/>
          <a:ln w="9525">
            <a:noFill/>
            <a:round/>
            <a:headEnd/>
            <a:tailEnd/>
          </a:ln>
        </p:spPr>
        <p:txBody>
          <a:bodyPr lIns="90000" tIns="46800" rIns="90000" bIns="46800" anchor="b"/>
          <a:lstStyle/>
          <a:p>
            <a:pPr algn="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2D42EE11-D97F-4FAD-AAB8-484007912CBB}" type="slidenum">
              <a:rPr lang="en-US" sz="1200">
                <a:solidFill>
                  <a:srgbClr val="FFFFFF"/>
                </a:solidFill>
              </a:rPr>
              <a:pPr algn="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82</a:t>
            </a:fld>
            <a:endParaRPr lang="en-US" sz="1200">
              <a:solidFill>
                <a:srgbClr val="FFFFFF"/>
              </a:solidFill>
            </a:endParaRPr>
          </a:p>
        </p:txBody>
      </p:sp>
      <p:sp>
        <p:nvSpPr>
          <p:cNvPr id="51204" name="Rectangle 2"/>
          <p:cNvSpPr txBox="1">
            <a:spLocks noGrp="1" noRot="1" noChangeAspect="1" noChangeArrowheads="1" noTextEdit="1"/>
          </p:cNvSpPr>
          <p:nvPr>
            <p:ph type="sldImg"/>
          </p:nvPr>
        </p:nvSpPr>
        <p:spPr>
          <a:xfrm>
            <a:off x="1143000" y="685800"/>
            <a:ext cx="4572000" cy="3429000"/>
          </a:xfrm>
          <a:solidFill>
            <a:srgbClr val="FFFFFF"/>
          </a:solidFill>
          <a:ln/>
        </p:spPr>
      </p:sp>
      <p:sp>
        <p:nvSpPr>
          <p:cNvPr id="51205" name="Text Box 3"/>
          <p:cNvSpPr txBox="1">
            <a:spLocks noChangeArrowheads="1"/>
          </p:cNvSpPr>
          <p:nvPr/>
        </p:nvSpPr>
        <p:spPr bwMode="auto">
          <a:xfrm>
            <a:off x="685800" y="4343400"/>
            <a:ext cx="5486400" cy="4114800"/>
          </a:xfrm>
          <a:prstGeom prst="rect">
            <a:avLst/>
          </a:prstGeom>
          <a:noFill/>
          <a:ln w="9525">
            <a:noFill/>
            <a:round/>
            <a:headEnd/>
            <a:tailEnd/>
          </a:ln>
        </p:spPr>
        <p:txBody>
          <a:bodyPr/>
          <a:lstStyle/>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a:solidFill>
                  <a:srgbClr val="000000"/>
                </a:solidFill>
              </a:rPr>
              <a:t>Stalling Figure 5.5b illustrates the Mix Columns transformation.</a:t>
            </a: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2226" name="Rectangle 8"/>
          <p:cNvSpPr>
            <a:spLocks noGrp="1" noChangeArrowheads="1"/>
          </p:cNvSpPr>
          <p:nvPr>
            <p:ph type="sldNum" sz="quarter"/>
          </p:nvPr>
        </p:nvSpPr>
        <p:spPr>
          <a:noFill/>
          <a:ln/>
        </p:spPr>
        <p:txBody>
          <a:bodyPr/>
          <a:lstStyle/>
          <a:p>
            <a:fld id="{12E3C75A-5110-4C96-AC15-25D17379537F}" type="slidenum">
              <a:rPr lang="en-AU"/>
              <a:pPr/>
              <a:t>83</a:t>
            </a:fld>
            <a:endParaRPr lang="en-AU"/>
          </a:p>
        </p:txBody>
      </p:sp>
      <p:sp>
        <p:nvSpPr>
          <p:cNvPr id="52227" name="Rectangle 1"/>
          <p:cNvSpPr txBox="1">
            <a:spLocks noGrp="1" noRot="1" noChangeAspect="1" noChangeArrowheads="1" noTextEdit="1"/>
          </p:cNvSpPr>
          <p:nvPr>
            <p:ph type="sldImg"/>
          </p:nvPr>
        </p:nvSpPr>
        <p:spPr>
          <a:xfrm>
            <a:off x="1143000" y="685800"/>
            <a:ext cx="4572000" cy="3429000"/>
          </a:xfrm>
          <a:solidFill>
            <a:srgbClr val="FFFFFF"/>
          </a:solidFill>
          <a:ln/>
        </p:spPr>
      </p:sp>
      <p:sp>
        <p:nvSpPr>
          <p:cNvPr id="52228" name="Text Box 2"/>
          <p:cNvSpPr txBox="1">
            <a:spLocks noChangeArrowheads="1"/>
          </p:cNvSpPr>
          <p:nvPr/>
        </p:nvSpPr>
        <p:spPr bwMode="auto">
          <a:xfrm>
            <a:off x="685800" y="4343400"/>
            <a:ext cx="5486400" cy="4114800"/>
          </a:xfrm>
          <a:prstGeom prst="rect">
            <a:avLst/>
          </a:prstGeom>
          <a:noFill/>
          <a:ln w="9525">
            <a:noFill/>
            <a:round/>
            <a:headEnd/>
            <a:tailEnd/>
          </a:ln>
        </p:spPr>
        <p:txBody>
          <a:bodyPr/>
          <a:lstStyle/>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a:solidFill>
                  <a:srgbClr val="000000"/>
                </a:solidFill>
              </a:rPr>
              <a:t>Show an example of the </a:t>
            </a:r>
            <a:r>
              <a:rPr lang="en-AU" sz="1200">
                <a:solidFill>
                  <a:srgbClr val="000000"/>
                </a:solidFill>
              </a:rPr>
              <a:t>MixColumns </a:t>
            </a:r>
            <a:r>
              <a:rPr lang="en-US" sz="1200">
                <a:solidFill>
                  <a:srgbClr val="000000"/>
                </a:solidFill>
              </a:rPr>
              <a:t>transformation from the text, along with verification of the first column of this example. </a:t>
            </a:r>
          </a:p>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US" sz="1200">
              <a:solidFill>
                <a:srgbClr val="000000"/>
              </a:solidFill>
            </a:endParaRPr>
          </a:p>
        </p:txBody>
      </p:sp>
      <p:sp>
        <p:nvSpPr>
          <p:cNvPr id="52229" name="Text Box 3"/>
          <p:cNvSpPr txBox="1">
            <a:spLocks noChangeArrowheads="1"/>
          </p:cNvSpPr>
          <p:nvPr/>
        </p:nvSpPr>
        <p:spPr bwMode="auto">
          <a:xfrm>
            <a:off x="3884613" y="8685213"/>
            <a:ext cx="2971800" cy="457200"/>
          </a:xfrm>
          <a:prstGeom prst="rect">
            <a:avLst/>
          </a:prstGeom>
          <a:noFill/>
          <a:ln w="9525">
            <a:noFill/>
            <a:round/>
            <a:headEnd/>
            <a:tailEnd/>
          </a:ln>
        </p:spPr>
        <p:txBody>
          <a:bodyPr lIns="90000" tIns="46800" rIns="90000" bIns="46800" anchor="b"/>
          <a:lstStyle/>
          <a:p>
            <a:pPr algn="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393F039B-A9DC-49F6-B3F8-5EE0160E1462}" type="slidenum">
              <a:rPr lang="en-US" sz="1200">
                <a:solidFill>
                  <a:srgbClr val="FFFFFF"/>
                </a:solidFill>
              </a:rPr>
              <a:pPr algn="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83</a:t>
            </a:fld>
            <a:endParaRPr lang="en-US" sz="1200">
              <a:solidFill>
                <a:srgbClr val="FFFFFF"/>
              </a:solidFill>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3250" name="Rectangle 8"/>
          <p:cNvSpPr>
            <a:spLocks noGrp="1" noChangeArrowheads="1"/>
          </p:cNvSpPr>
          <p:nvPr>
            <p:ph type="sldNum" sz="quarter"/>
          </p:nvPr>
        </p:nvSpPr>
        <p:spPr>
          <a:noFill/>
          <a:ln/>
        </p:spPr>
        <p:txBody>
          <a:bodyPr/>
          <a:lstStyle/>
          <a:p>
            <a:fld id="{814673A3-411F-4DA1-80A7-88C8F64B15EC}" type="slidenum">
              <a:rPr lang="en-AU"/>
              <a:pPr/>
              <a:t>84</a:t>
            </a:fld>
            <a:endParaRPr lang="en-AU"/>
          </a:p>
        </p:txBody>
      </p:sp>
      <p:sp>
        <p:nvSpPr>
          <p:cNvPr id="53251" name="Rectangle 1"/>
          <p:cNvSpPr txBox="1">
            <a:spLocks noGrp="1" noRot="1" noChangeAspect="1" noChangeArrowheads="1" noTextEdit="1"/>
          </p:cNvSpPr>
          <p:nvPr>
            <p:ph type="sldImg"/>
          </p:nvPr>
        </p:nvSpPr>
        <p:spPr>
          <a:xfrm>
            <a:off x="1143000" y="685800"/>
            <a:ext cx="4572000" cy="3429000"/>
          </a:xfrm>
          <a:solidFill>
            <a:srgbClr val="FFFFFF"/>
          </a:solidFill>
          <a:ln/>
        </p:spPr>
      </p:sp>
      <p:sp>
        <p:nvSpPr>
          <p:cNvPr id="53252" name="Text Box 2"/>
          <p:cNvSpPr txBox="1">
            <a:spLocks noChangeArrowheads="1"/>
          </p:cNvSpPr>
          <p:nvPr/>
        </p:nvSpPr>
        <p:spPr bwMode="auto">
          <a:xfrm>
            <a:off x="685800" y="4343400"/>
            <a:ext cx="5486400" cy="4114800"/>
          </a:xfrm>
          <a:prstGeom prst="rect">
            <a:avLst/>
          </a:prstGeom>
          <a:noFill/>
          <a:ln w="9525">
            <a:noFill/>
            <a:round/>
            <a:headEnd/>
            <a:tailEnd/>
          </a:ln>
        </p:spPr>
        <p:txBody>
          <a:bodyPr/>
          <a:lstStyle/>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a:solidFill>
                  <a:srgbClr val="000000"/>
                </a:solidFill>
              </a:rPr>
              <a:t>AES uses arithmetic in the finite field GF(2</a:t>
            </a:r>
            <a:r>
              <a:rPr lang="en-US" sz="1200" baseline="30000">
                <a:solidFill>
                  <a:srgbClr val="000000"/>
                </a:solidFill>
              </a:rPr>
              <a:t>8</a:t>
            </a:r>
            <a:r>
              <a:rPr lang="en-US" sz="1200">
                <a:solidFill>
                  <a:srgbClr val="000000"/>
                </a:solidFill>
              </a:rPr>
              <a:t>), with the irreducible polynomial m(x) = x</a:t>
            </a:r>
            <a:r>
              <a:rPr lang="en-US" sz="1200" baseline="30000">
                <a:solidFill>
                  <a:srgbClr val="000000"/>
                </a:solidFill>
              </a:rPr>
              <a:t>8</a:t>
            </a:r>
            <a:r>
              <a:rPr lang="en-US" sz="1200">
                <a:solidFill>
                  <a:srgbClr val="000000"/>
                </a:solidFill>
              </a:rPr>
              <a:t> + x</a:t>
            </a:r>
            <a:r>
              <a:rPr lang="en-US" sz="1200" baseline="30000">
                <a:solidFill>
                  <a:srgbClr val="000000"/>
                </a:solidFill>
              </a:rPr>
              <a:t>4</a:t>
            </a:r>
            <a:r>
              <a:rPr lang="en-US" sz="1200">
                <a:solidFill>
                  <a:srgbClr val="000000"/>
                </a:solidFill>
              </a:rPr>
              <a:t> + x</a:t>
            </a:r>
            <a:r>
              <a:rPr lang="en-US" sz="1200" baseline="30000">
                <a:solidFill>
                  <a:srgbClr val="000000"/>
                </a:solidFill>
              </a:rPr>
              <a:t>3</a:t>
            </a:r>
            <a:r>
              <a:rPr lang="en-US" sz="1200">
                <a:solidFill>
                  <a:srgbClr val="000000"/>
                </a:solidFill>
              </a:rPr>
              <a:t> + x + 1. AES operates on 8-bit bytes. Addition of two bytes is defined as the bitwise XOR operation. Multiplication of two bytes is defined as multiplication in the finite field GF(2</a:t>
            </a:r>
            <a:r>
              <a:rPr lang="en-US" sz="1200" baseline="30000">
                <a:solidFill>
                  <a:srgbClr val="000000"/>
                </a:solidFill>
              </a:rPr>
              <a:t>8</a:t>
            </a:r>
            <a:r>
              <a:rPr lang="en-US" sz="1200">
                <a:solidFill>
                  <a:srgbClr val="000000"/>
                </a:solidFill>
              </a:rPr>
              <a:t>). In particular, multiplication of a value by x (i.e., by {02}) can be implemented as a 1-bit left shift followed by a conditional bitwise XOR with (0001 1011) if the leftmost bit of the original value (prior to the shift) is 1. </a:t>
            </a:r>
          </a:p>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US" sz="1200">
              <a:solidFill>
                <a:srgbClr val="000000"/>
              </a:solidFill>
            </a:endParaRPr>
          </a:p>
        </p:txBody>
      </p:sp>
      <p:sp>
        <p:nvSpPr>
          <p:cNvPr id="53253" name="Text Box 3"/>
          <p:cNvSpPr txBox="1">
            <a:spLocks noChangeArrowheads="1"/>
          </p:cNvSpPr>
          <p:nvPr/>
        </p:nvSpPr>
        <p:spPr bwMode="auto">
          <a:xfrm>
            <a:off x="3884613" y="8685213"/>
            <a:ext cx="2971800" cy="457200"/>
          </a:xfrm>
          <a:prstGeom prst="rect">
            <a:avLst/>
          </a:prstGeom>
          <a:noFill/>
          <a:ln w="9525">
            <a:noFill/>
            <a:round/>
            <a:headEnd/>
            <a:tailEnd/>
          </a:ln>
        </p:spPr>
        <p:txBody>
          <a:bodyPr lIns="90000" tIns="46800" rIns="90000" bIns="46800" anchor="b"/>
          <a:lstStyle/>
          <a:p>
            <a:pPr algn="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1052E70F-D785-492C-BC21-EC0A5DAC401D}" type="slidenum">
              <a:rPr lang="en-US" sz="1200">
                <a:solidFill>
                  <a:srgbClr val="FFFFFF"/>
                </a:solidFill>
              </a:rPr>
              <a:pPr algn="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84</a:t>
            </a:fld>
            <a:endParaRPr lang="en-US" sz="1200">
              <a:solidFill>
                <a:srgbClr val="FFFFFF"/>
              </a:solidFill>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4274" name="Rectangle 8"/>
          <p:cNvSpPr>
            <a:spLocks noGrp="1" noChangeArrowheads="1"/>
          </p:cNvSpPr>
          <p:nvPr>
            <p:ph type="sldNum" sz="quarter"/>
          </p:nvPr>
        </p:nvSpPr>
        <p:spPr>
          <a:noFill/>
          <a:ln/>
        </p:spPr>
        <p:txBody>
          <a:bodyPr/>
          <a:lstStyle/>
          <a:p>
            <a:fld id="{22B5AEAD-BF3B-4A71-AA52-272422A27F1F}" type="slidenum">
              <a:rPr lang="en-AU"/>
              <a:pPr/>
              <a:t>85</a:t>
            </a:fld>
            <a:endParaRPr lang="en-AU"/>
          </a:p>
        </p:txBody>
      </p:sp>
      <p:sp>
        <p:nvSpPr>
          <p:cNvPr id="54275" name="Text Box 1"/>
          <p:cNvSpPr txBox="1">
            <a:spLocks noChangeArrowheads="1"/>
          </p:cNvSpPr>
          <p:nvPr/>
        </p:nvSpPr>
        <p:spPr bwMode="auto">
          <a:xfrm>
            <a:off x="3884613" y="8685213"/>
            <a:ext cx="2971800" cy="457200"/>
          </a:xfrm>
          <a:prstGeom prst="rect">
            <a:avLst/>
          </a:prstGeom>
          <a:noFill/>
          <a:ln w="9525">
            <a:noFill/>
            <a:round/>
            <a:headEnd/>
            <a:tailEnd/>
          </a:ln>
        </p:spPr>
        <p:txBody>
          <a:bodyPr lIns="90000" tIns="46800" rIns="90000" bIns="46800" anchor="b"/>
          <a:lstStyle/>
          <a:p>
            <a:pPr algn="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A7939A54-8F83-456D-BF0D-820E89FF0D2D}" type="slidenum">
              <a:rPr lang="en-US" sz="1200">
                <a:solidFill>
                  <a:srgbClr val="FFFFFF"/>
                </a:solidFill>
              </a:rPr>
              <a:pPr algn="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85</a:t>
            </a:fld>
            <a:endParaRPr lang="en-US" sz="1200">
              <a:solidFill>
                <a:srgbClr val="FFFFFF"/>
              </a:solidFill>
            </a:endParaRPr>
          </a:p>
        </p:txBody>
      </p:sp>
      <p:sp>
        <p:nvSpPr>
          <p:cNvPr id="54276" name="Rectangle 2"/>
          <p:cNvSpPr txBox="1">
            <a:spLocks noGrp="1" noRot="1" noChangeAspect="1" noChangeArrowheads="1" noTextEdit="1"/>
          </p:cNvSpPr>
          <p:nvPr>
            <p:ph type="sldImg"/>
          </p:nvPr>
        </p:nvSpPr>
        <p:spPr>
          <a:xfrm>
            <a:off x="1143000" y="685800"/>
            <a:ext cx="4572000" cy="3429000"/>
          </a:xfrm>
          <a:solidFill>
            <a:srgbClr val="FFFFFF"/>
          </a:solidFill>
          <a:ln/>
        </p:spPr>
      </p:sp>
      <p:sp>
        <p:nvSpPr>
          <p:cNvPr id="54277" name="Text Box 3"/>
          <p:cNvSpPr txBox="1">
            <a:spLocks noChangeArrowheads="1"/>
          </p:cNvSpPr>
          <p:nvPr/>
        </p:nvSpPr>
        <p:spPr bwMode="auto">
          <a:xfrm>
            <a:off x="685800" y="4343400"/>
            <a:ext cx="5486400" cy="4114800"/>
          </a:xfrm>
          <a:prstGeom prst="rect">
            <a:avLst/>
          </a:prstGeom>
          <a:noFill/>
          <a:ln w="9525">
            <a:noFill/>
            <a:round/>
            <a:headEnd/>
            <a:tailEnd/>
          </a:ln>
        </p:spPr>
        <p:txBody>
          <a:bodyPr/>
          <a:lstStyle/>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AU" sz="1200">
                <a:solidFill>
                  <a:srgbClr val="000000"/>
                </a:solidFill>
              </a:rPr>
              <a:t>In practise, you implement Mix Columns by expressing the transformation on each column as 4 equations (Stallings equation 5.4) to compute the new bytes for that column. This computation only involves shifts, XORs &amp; conditional XORs (for the modulo reduction).</a:t>
            </a:r>
          </a:p>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AU" sz="1200">
                <a:solidFill>
                  <a:srgbClr val="000000"/>
                </a:solidFill>
              </a:rPr>
              <a:t>The decryption computation requires the use of the inverse of the matrix, which has larger </a:t>
            </a:r>
            <a:r>
              <a:rPr lang="en-US" sz="1200">
                <a:solidFill>
                  <a:srgbClr val="000000"/>
                </a:solidFill>
              </a:rPr>
              <a:t>coefficients, and is thus potentially a little harder &amp; slower to implement.</a:t>
            </a:r>
          </a:p>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a:solidFill>
                  <a:srgbClr val="000000"/>
                </a:solidFill>
              </a:rPr>
              <a:t>The designers &amp; the AES standard provide an alternate characterisation of Mix Columns, which treats each column of State to be a four-term polynomial with coefficients in GF(2</a:t>
            </a:r>
            <a:r>
              <a:rPr lang="en-US" sz="1200" baseline="30000">
                <a:solidFill>
                  <a:srgbClr val="000000"/>
                </a:solidFill>
              </a:rPr>
              <a:t>8</a:t>
            </a:r>
            <a:r>
              <a:rPr lang="en-US" sz="1200">
                <a:solidFill>
                  <a:srgbClr val="000000"/>
                </a:solidFill>
              </a:rPr>
              <a:t>). Each column is multiplied by a fixed polynomial a(x) given in Stallings eqn 5.7. Whilst this is useful for analysis of the stage, the matrix description is all that’s required for implementation.</a:t>
            </a:r>
          </a:p>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a:solidFill>
                  <a:srgbClr val="000000"/>
                </a:solidFill>
              </a:rPr>
              <a:t>The coefficients of the matrix are based on a linear code with maximal distance between code words, which ensures a good mixing among the bytes of each column. The mix column transformation combined with the shift row transformation ensures that after a few rounds, all output bits depend on all input bits. In addition, the choice of coefficients in MixColumns, which are all {01}, {02}, or {03}, was influenced by implementation considerations. </a:t>
            </a: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6322" name="Rectangle 8"/>
          <p:cNvSpPr>
            <a:spLocks noGrp="1" noChangeArrowheads="1"/>
          </p:cNvSpPr>
          <p:nvPr>
            <p:ph type="sldNum" sz="quarter"/>
          </p:nvPr>
        </p:nvSpPr>
        <p:spPr>
          <a:noFill/>
          <a:ln/>
        </p:spPr>
        <p:txBody>
          <a:bodyPr/>
          <a:lstStyle/>
          <a:p>
            <a:fld id="{96A1899A-AC4A-4D6A-8C46-05C6E21CA5EF}" type="slidenum">
              <a:rPr lang="en-AU"/>
              <a:pPr/>
              <a:t>86</a:t>
            </a:fld>
            <a:endParaRPr lang="en-AU"/>
          </a:p>
        </p:txBody>
      </p:sp>
      <p:sp>
        <p:nvSpPr>
          <p:cNvPr id="56323" name="Text Box 1"/>
          <p:cNvSpPr txBox="1">
            <a:spLocks noChangeArrowheads="1"/>
          </p:cNvSpPr>
          <p:nvPr/>
        </p:nvSpPr>
        <p:spPr bwMode="auto">
          <a:xfrm>
            <a:off x="3884613" y="8685213"/>
            <a:ext cx="2971800" cy="457200"/>
          </a:xfrm>
          <a:prstGeom prst="rect">
            <a:avLst/>
          </a:prstGeom>
          <a:noFill/>
          <a:ln w="9525">
            <a:noFill/>
            <a:round/>
            <a:headEnd/>
            <a:tailEnd/>
          </a:ln>
        </p:spPr>
        <p:txBody>
          <a:bodyPr lIns="90000" tIns="46800" rIns="90000" bIns="46800" anchor="b"/>
          <a:lstStyle/>
          <a:p>
            <a:pPr algn="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9A71CF47-FDB6-4EC5-AE9A-DD4851F9A158}" type="slidenum">
              <a:rPr lang="en-US" sz="1200">
                <a:solidFill>
                  <a:srgbClr val="FFFFFF"/>
                </a:solidFill>
              </a:rPr>
              <a:pPr algn="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86</a:t>
            </a:fld>
            <a:endParaRPr lang="en-US" sz="1200">
              <a:solidFill>
                <a:srgbClr val="FFFFFF"/>
              </a:solidFill>
            </a:endParaRPr>
          </a:p>
        </p:txBody>
      </p:sp>
      <p:sp>
        <p:nvSpPr>
          <p:cNvPr id="56324" name="Rectangle 2"/>
          <p:cNvSpPr txBox="1">
            <a:spLocks noGrp="1" noRot="1" noChangeAspect="1" noChangeArrowheads="1" noTextEdit="1"/>
          </p:cNvSpPr>
          <p:nvPr>
            <p:ph type="sldImg"/>
          </p:nvPr>
        </p:nvSpPr>
        <p:spPr>
          <a:xfrm>
            <a:off x="1143000" y="685800"/>
            <a:ext cx="4572000" cy="3429000"/>
          </a:xfrm>
          <a:solidFill>
            <a:srgbClr val="FFFFFF"/>
          </a:solidFill>
          <a:ln/>
        </p:spPr>
      </p:sp>
      <p:sp>
        <p:nvSpPr>
          <p:cNvPr id="56325" name="Text Box 3"/>
          <p:cNvSpPr txBox="1">
            <a:spLocks noChangeArrowheads="1"/>
          </p:cNvSpPr>
          <p:nvPr/>
        </p:nvSpPr>
        <p:spPr bwMode="auto">
          <a:xfrm>
            <a:off x="685800" y="4343400"/>
            <a:ext cx="5486400" cy="4114800"/>
          </a:xfrm>
          <a:prstGeom prst="rect">
            <a:avLst/>
          </a:prstGeom>
          <a:noFill/>
          <a:ln w="9525">
            <a:noFill/>
            <a:round/>
            <a:headEnd/>
            <a:tailEnd/>
          </a:ln>
        </p:spPr>
        <p:txBody>
          <a:bodyPr/>
          <a:lstStyle/>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a:solidFill>
                  <a:srgbClr val="000000"/>
                </a:solidFill>
              </a:rPr>
              <a:t>Stallings Figure 5.5b illustrates the </a:t>
            </a:r>
            <a:r>
              <a:rPr lang="en-AU" sz="1200">
                <a:solidFill>
                  <a:srgbClr val="000000"/>
                </a:solidFill>
              </a:rPr>
              <a:t>Add Round Key stage</a:t>
            </a:r>
            <a:r>
              <a:rPr lang="en-US" sz="1200">
                <a:solidFill>
                  <a:srgbClr val="000000"/>
                </a:solidFill>
              </a:rPr>
              <a:t>, which like </a:t>
            </a:r>
            <a:r>
              <a:rPr lang="en-AU" sz="1200">
                <a:solidFill>
                  <a:srgbClr val="000000"/>
                </a:solidFill>
              </a:rPr>
              <a:t>Byte Substitution, operates on each byte of state independently.</a:t>
            </a:r>
          </a:p>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AU" sz="1200">
              <a:solidFill>
                <a:srgbClr val="000000"/>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p:spPr>
        <p:txBody>
          <a:bodyPr/>
          <a:lstStyle/>
          <a:p>
            <a:fld id="{E50A1496-1730-4B52-A185-FD8C582AD712}" type="slidenum">
              <a:rPr lang="en-US"/>
              <a:pPr/>
              <a:t>42</a:t>
            </a:fld>
            <a:endParaRPr lang="en-US"/>
          </a:p>
        </p:txBody>
      </p:sp>
      <p:sp>
        <p:nvSpPr>
          <p:cNvPr id="74755" name="Rectangle 2"/>
          <p:cNvSpPr>
            <a:spLocks noGrp="1" noRot="1" noChangeAspect="1" noChangeArrowheads="1" noTextEdit="1"/>
          </p:cNvSpPr>
          <p:nvPr>
            <p:ph type="sldImg"/>
          </p:nvPr>
        </p:nvSpPr>
        <p:spPr>
          <a:ln/>
        </p:spPr>
      </p:sp>
      <p:sp>
        <p:nvSpPr>
          <p:cNvPr id="74756"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8370" name="Rectangle 8"/>
          <p:cNvSpPr>
            <a:spLocks noGrp="1" noChangeArrowheads="1"/>
          </p:cNvSpPr>
          <p:nvPr>
            <p:ph type="sldNum" sz="quarter"/>
          </p:nvPr>
        </p:nvSpPr>
        <p:spPr>
          <a:noFill/>
          <a:ln/>
        </p:spPr>
        <p:txBody>
          <a:bodyPr/>
          <a:lstStyle/>
          <a:p>
            <a:fld id="{15E82157-50E1-487C-9599-45D811957652}" type="slidenum">
              <a:rPr lang="en-AU"/>
              <a:pPr/>
              <a:t>87</a:t>
            </a:fld>
            <a:endParaRPr lang="en-AU"/>
          </a:p>
        </p:txBody>
      </p:sp>
      <p:sp>
        <p:nvSpPr>
          <p:cNvPr id="58371" name="Text Box 1"/>
          <p:cNvSpPr txBox="1">
            <a:spLocks noChangeArrowheads="1"/>
          </p:cNvSpPr>
          <p:nvPr/>
        </p:nvSpPr>
        <p:spPr bwMode="auto">
          <a:xfrm>
            <a:off x="3884613" y="8685213"/>
            <a:ext cx="2971800" cy="457200"/>
          </a:xfrm>
          <a:prstGeom prst="rect">
            <a:avLst/>
          </a:prstGeom>
          <a:noFill/>
          <a:ln w="9525">
            <a:noFill/>
            <a:round/>
            <a:headEnd/>
            <a:tailEnd/>
          </a:ln>
        </p:spPr>
        <p:txBody>
          <a:bodyPr lIns="90000" tIns="46800" rIns="90000" bIns="46800" anchor="b"/>
          <a:lstStyle/>
          <a:p>
            <a:pPr algn="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E3E98D85-6F8F-4316-87BA-53F2EB7E5930}" type="slidenum">
              <a:rPr lang="en-US" sz="1200">
                <a:solidFill>
                  <a:srgbClr val="FFFFFF"/>
                </a:solidFill>
              </a:rPr>
              <a:pPr algn="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87</a:t>
            </a:fld>
            <a:endParaRPr lang="en-US" sz="1200">
              <a:solidFill>
                <a:srgbClr val="FFFFFF"/>
              </a:solidFill>
            </a:endParaRPr>
          </a:p>
        </p:txBody>
      </p:sp>
      <p:sp>
        <p:nvSpPr>
          <p:cNvPr id="58372" name="Rectangle 2"/>
          <p:cNvSpPr txBox="1">
            <a:spLocks noGrp="1" noRot="1" noChangeAspect="1" noChangeArrowheads="1" noTextEdit="1"/>
          </p:cNvSpPr>
          <p:nvPr>
            <p:ph type="sldImg"/>
          </p:nvPr>
        </p:nvSpPr>
        <p:spPr>
          <a:xfrm>
            <a:off x="1143000" y="685800"/>
            <a:ext cx="4572000" cy="3429000"/>
          </a:xfrm>
          <a:solidFill>
            <a:srgbClr val="FFFFFF"/>
          </a:solidFill>
          <a:ln/>
        </p:spPr>
      </p:sp>
      <p:sp>
        <p:nvSpPr>
          <p:cNvPr id="58373" name="Text Box 3"/>
          <p:cNvSpPr txBox="1">
            <a:spLocks noChangeArrowheads="1"/>
          </p:cNvSpPr>
          <p:nvPr/>
        </p:nvSpPr>
        <p:spPr bwMode="auto">
          <a:xfrm>
            <a:off x="685800" y="4343400"/>
            <a:ext cx="5486400" cy="4114800"/>
          </a:xfrm>
          <a:prstGeom prst="rect">
            <a:avLst/>
          </a:prstGeom>
          <a:noFill/>
          <a:ln w="9525">
            <a:noFill/>
            <a:round/>
            <a:headEnd/>
            <a:tailEnd/>
          </a:ln>
        </p:spPr>
        <p:txBody>
          <a:bodyPr/>
          <a:lstStyle/>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a:solidFill>
                  <a:srgbClr val="000000"/>
                </a:solidFill>
                <a:cs typeface="Arial" charset="0"/>
              </a:rPr>
              <a:t>The AES key expansion algorithm takes as input a 4-word (16-byte) key and produces a linear array of words, providing a 4-word round key for the initial AddRoundKey stage and each of the 10/12/14 rounds of the cipher. It involves copying the key into the first group of 4 words, and then constructing subsequent groups of 4 based on the values of the previous &amp; 4th back words. The first word in each group of 4 gets “special treatment” with rotate + S-box + XOR constant on the previous word before XOR’ing the one from 4 back. In the 256-bit key/14 round version, there’s also an extra step on the middle word. The text includes in section 5.4 pseudocode that describes the key expansion.</a:t>
            </a: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1442" name="Rectangle 8"/>
          <p:cNvSpPr>
            <a:spLocks noGrp="1" noChangeArrowheads="1"/>
          </p:cNvSpPr>
          <p:nvPr>
            <p:ph type="sldNum" sz="quarter"/>
          </p:nvPr>
        </p:nvSpPr>
        <p:spPr>
          <a:noFill/>
          <a:ln/>
        </p:spPr>
        <p:txBody>
          <a:bodyPr/>
          <a:lstStyle/>
          <a:p>
            <a:fld id="{2F8FFD31-943B-48DB-BAB3-C54829FBD90D}" type="slidenum">
              <a:rPr lang="en-AU"/>
              <a:pPr/>
              <a:t>88</a:t>
            </a:fld>
            <a:endParaRPr lang="en-AU"/>
          </a:p>
        </p:txBody>
      </p:sp>
      <p:sp>
        <p:nvSpPr>
          <p:cNvPr id="61443" name="Rectangle 1"/>
          <p:cNvSpPr txBox="1">
            <a:spLocks noGrp="1" noRot="1" noChangeAspect="1" noChangeArrowheads="1" noTextEdit="1"/>
          </p:cNvSpPr>
          <p:nvPr>
            <p:ph type="sldImg"/>
          </p:nvPr>
        </p:nvSpPr>
        <p:spPr>
          <a:xfrm>
            <a:off x="1143000" y="685800"/>
            <a:ext cx="4572000" cy="3429000"/>
          </a:xfrm>
          <a:solidFill>
            <a:srgbClr val="FFFFFF"/>
          </a:solidFill>
          <a:ln/>
        </p:spPr>
      </p:sp>
      <p:sp>
        <p:nvSpPr>
          <p:cNvPr id="61444" name="Text Box 2"/>
          <p:cNvSpPr txBox="1">
            <a:spLocks noChangeArrowheads="1"/>
          </p:cNvSpPr>
          <p:nvPr/>
        </p:nvSpPr>
        <p:spPr bwMode="auto">
          <a:xfrm>
            <a:off x="685800" y="4343400"/>
            <a:ext cx="5486400" cy="4114800"/>
          </a:xfrm>
          <a:prstGeom prst="rect">
            <a:avLst/>
          </a:prstGeom>
          <a:noFill/>
          <a:ln w="9525">
            <a:noFill/>
            <a:round/>
            <a:headEnd/>
            <a:tailEnd/>
          </a:ln>
        </p:spPr>
        <p:txBody>
          <a:bodyPr/>
          <a:lstStyle/>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a:solidFill>
                  <a:srgbClr val="000000"/>
                </a:solidFill>
              </a:rPr>
              <a:t>We now work through an example, and consider some of its implications. The plaintext, key, and resulting ciphertext are as follows:  </a:t>
            </a:r>
          </a:p>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a:solidFill>
                  <a:srgbClr val="000000"/>
                </a:solidFill>
              </a:rPr>
              <a:t>Plaintext: 0123456789abcdeffedcba9876543210 </a:t>
            </a:r>
          </a:p>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a:solidFill>
                  <a:srgbClr val="000000"/>
                </a:solidFill>
              </a:rPr>
              <a:t>Key: 0f1571c947d9e8590cb7add6af7f6798 </a:t>
            </a:r>
          </a:p>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a:solidFill>
                  <a:srgbClr val="000000"/>
                </a:solidFill>
              </a:rPr>
              <a:t>Ciphertext: ff0b844a0853bf7c6934ab4364148fb9 </a:t>
            </a:r>
          </a:p>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a:solidFill>
                  <a:srgbClr val="000000"/>
                </a:solidFill>
              </a:rPr>
              <a:t>Table 5.3 shows the expansion of the 16-byte key into 10 round keys. As previously explained, this process is performed word by word, with each four-byte word occupying one column of the word round key matrix. The left hand column shows the four round key words generated for each round. The right hand column shows the steps used to generate the auxiliary word used in key expansion. We begin, of course, with the key itself serving as the round key for round 0. </a:t>
            </a:r>
          </a:p>
        </p:txBody>
      </p:sp>
      <p:sp>
        <p:nvSpPr>
          <p:cNvPr id="61445" name="Text Box 3"/>
          <p:cNvSpPr txBox="1">
            <a:spLocks noChangeArrowheads="1"/>
          </p:cNvSpPr>
          <p:nvPr/>
        </p:nvSpPr>
        <p:spPr bwMode="auto">
          <a:xfrm>
            <a:off x="3884613" y="8685213"/>
            <a:ext cx="2971800" cy="457200"/>
          </a:xfrm>
          <a:prstGeom prst="rect">
            <a:avLst/>
          </a:prstGeom>
          <a:noFill/>
          <a:ln w="9525">
            <a:noFill/>
            <a:round/>
            <a:headEnd/>
            <a:tailEnd/>
          </a:ln>
        </p:spPr>
        <p:txBody>
          <a:bodyPr lIns="90000" tIns="46800" rIns="90000" bIns="46800" anchor="b"/>
          <a:lstStyle/>
          <a:p>
            <a:pPr algn="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0C6F4023-DE3C-4939-AE0E-86B23316E031}" type="slidenum">
              <a:rPr lang="en-US" sz="1200">
                <a:solidFill>
                  <a:srgbClr val="FFFFFF"/>
                </a:solidFill>
              </a:rPr>
              <a:pPr algn="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88</a:t>
            </a:fld>
            <a:endParaRPr lang="en-US" sz="1200">
              <a:solidFill>
                <a:srgbClr val="FFFFFF"/>
              </a:solidFill>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2466" name="Rectangle 8"/>
          <p:cNvSpPr>
            <a:spLocks noGrp="1" noChangeArrowheads="1"/>
          </p:cNvSpPr>
          <p:nvPr>
            <p:ph type="sldNum" sz="quarter"/>
          </p:nvPr>
        </p:nvSpPr>
        <p:spPr>
          <a:noFill/>
          <a:ln/>
        </p:spPr>
        <p:txBody>
          <a:bodyPr/>
          <a:lstStyle/>
          <a:p>
            <a:fld id="{EE233ED2-CEC4-4C04-9DDD-51F92C99BF7D}" type="slidenum">
              <a:rPr lang="en-AU"/>
              <a:pPr/>
              <a:t>89</a:t>
            </a:fld>
            <a:endParaRPr lang="en-AU"/>
          </a:p>
        </p:txBody>
      </p:sp>
      <p:sp>
        <p:nvSpPr>
          <p:cNvPr id="62467" name="Rectangle 1"/>
          <p:cNvSpPr txBox="1">
            <a:spLocks noGrp="1" noRot="1" noChangeAspect="1" noChangeArrowheads="1" noTextEdit="1"/>
          </p:cNvSpPr>
          <p:nvPr>
            <p:ph type="sldImg"/>
          </p:nvPr>
        </p:nvSpPr>
        <p:spPr>
          <a:xfrm>
            <a:off x="1143000" y="685800"/>
            <a:ext cx="4572000" cy="3429000"/>
          </a:xfrm>
          <a:solidFill>
            <a:srgbClr val="FFFFFF"/>
          </a:solidFill>
          <a:ln/>
        </p:spPr>
      </p:sp>
      <p:sp>
        <p:nvSpPr>
          <p:cNvPr id="62468" name="Text Box 2"/>
          <p:cNvSpPr txBox="1">
            <a:spLocks noChangeArrowheads="1"/>
          </p:cNvSpPr>
          <p:nvPr/>
        </p:nvSpPr>
        <p:spPr bwMode="auto">
          <a:xfrm>
            <a:off x="685800" y="4343400"/>
            <a:ext cx="5486400" cy="4114800"/>
          </a:xfrm>
          <a:prstGeom prst="rect">
            <a:avLst/>
          </a:prstGeom>
          <a:noFill/>
          <a:ln w="9525">
            <a:noFill/>
            <a:round/>
            <a:headEnd/>
            <a:tailEnd/>
          </a:ln>
        </p:spPr>
        <p:txBody>
          <a:bodyPr/>
          <a:lstStyle/>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a:solidFill>
                  <a:srgbClr val="000000"/>
                </a:solidFill>
              </a:rPr>
              <a:t>Next, Table 5.4 shows the progression of the state matrix through the AES encryption process. The first column shows the value of the state matrix at the start of a round. For the first row, the state matrix is just the matrix arrangement of the plaintext. The second, third, and fourth columns show the value of the state matrix for that round after the SubBytes, ShiftRows, and MixColumns transformations, respectively. The fifth column shows the round key. You can verify that these round keys equate with those shown in Table 5.3. The first column shows the value of the state matrix resulting from the bitwise XOR of the state after the preceding MixColumns with the round key for the preceding round. </a:t>
            </a:r>
          </a:p>
        </p:txBody>
      </p:sp>
      <p:sp>
        <p:nvSpPr>
          <p:cNvPr id="62469" name="Text Box 3"/>
          <p:cNvSpPr txBox="1">
            <a:spLocks noChangeArrowheads="1"/>
          </p:cNvSpPr>
          <p:nvPr/>
        </p:nvSpPr>
        <p:spPr bwMode="auto">
          <a:xfrm>
            <a:off x="3884613" y="8685213"/>
            <a:ext cx="2971800" cy="457200"/>
          </a:xfrm>
          <a:prstGeom prst="rect">
            <a:avLst/>
          </a:prstGeom>
          <a:noFill/>
          <a:ln w="9525">
            <a:noFill/>
            <a:round/>
            <a:headEnd/>
            <a:tailEnd/>
          </a:ln>
        </p:spPr>
        <p:txBody>
          <a:bodyPr lIns="90000" tIns="46800" rIns="90000" bIns="46800" anchor="b"/>
          <a:lstStyle/>
          <a:p>
            <a:pPr algn="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72D696C5-3241-4212-90AA-75F8F1CB1826}" type="slidenum">
              <a:rPr lang="en-US" sz="1200">
                <a:solidFill>
                  <a:srgbClr val="FFFFFF"/>
                </a:solidFill>
              </a:rPr>
              <a:pPr algn="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89</a:t>
            </a:fld>
            <a:endParaRPr lang="en-US" sz="1200">
              <a:solidFill>
                <a:srgbClr val="FFFFFF"/>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5"/>
          </p:nvPr>
        </p:nvSpPr>
        <p:spPr>
          <a:noFill/>
        </p:spPr>
        <p:txBody>
          <a:bodyPr/>
          <a:lstStyle/>
          <a:p>
            <a:fld id="{B0C94673-CFAC-4867-B2BC-732317233EC1}" type="slidenum">
              <a:rPr lang="en-US"/>
              <a:pPr/>
              <a:t>43</a:t>
            </a:fld>
            <a:endParaRPr lang="en-US"/>
          </a:p>
        </p:txBody>
      </p:sp>
      <p:sp>
        <p:nvSpPr>
          <p:cNvPr id="75779" name="Rectangle 2"/>
          <p:cNvSpPr>
            <a:spLocks noGrp="1" noRot="1" noChangeAspect="1" noChangeArrowheads="1" noTextEdit="1"/>
          </p:cNvSpPr>
          <p:nvPr>
            <p:ph type="sldImg"/>
          </p:nvPr>
        </p:nvSpPr>
        <p:spPr>
          <a:ln/>
        </p:spPr>
      </p:sp>
      <p:sp>
        <p:nvSpPr>
          <p:cNvPr id="75780"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a:noFill/>
        </p:spPr>
        <p:txBody>
          <a:bodyPr/>
          <a:lstStyle/>
          <a:p>
            <a:fld id="{A8D413B2-FF26-4E52-B822-C75E4806524D}" type="slidenum">
              <a:rPr lang="en-US"/>
              <a:pPr/>
              <a:t>44</a:t>
            </a:fld>
            <a:endParaRPr lang="en-US"/>
          </a:p>
        </p:txBody>
      </p:sp>
      <p:sp>
        <p:nvSpPr>
          <p:cNvPr id="76803" name="Rectangle 2"/>
          <p:cNvSpPr>
            <a:spLocks noGrp="1" noRot="1" noChangeAspect="1" noChangeArrowheads="1" noTextEdit="1"/>
          </p:cNvSpPr>
          <p:nvPr>
            <p:ph type="sldImg"/>
          </p:nvPr>
        </p:nvSpPr>
        <p:spPr>
          <a:ln/>
        </p:spPr>
      </p:sp>
      <p:sp>
        <p:nvSpPr>
          <p:cNvPr id="76804"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p:spPr>
        <p:txBody>
          <a:bodyPr/>
          <a:lstStyle/>
          <a:p>
            <a:fld id="{3A2E93C8-9130-4258-9E44-0DB99774A1F3}" type="slidenum">
              <a:rPr lang="en-US"/>
              <a:pPr/>
              <a:t>45</a:t>
            </a:fld>
            <a:endParaRPr lang="en-US"/>
          </a:p>
        </p:txBody>
      </p:sp>
      <p:sp>
        <p:nvSpPr>
          <p:cNvPr id="79875" name="Rectangle 2"/>
          <p:cNvSpPr>
            <a:spLocks noGrp="1" noRot="1" noChangeAspect="1" noChangeArrowheads="1" noTextEdit="1"/>
          </p:cNvSpPr>
          <p:nvPr>
            <p:ph type="sldImg"/>
          </p:nvPr>
        </p:nvSpPr>
        <p:spPr>
          <a:ln/>
        </p:spPr>
      </p:sp>
      <p:sp>
        <p:nvSpPr>
          <p:cNvPr id="79876"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p:cNvSpPr>
            <a:spLocks noGrp="1" noChangeArrowheads="1"/>
          </p:cNvSpPr>
          <p:nvPr>
            <p:ph type="sldNum" sz="quarter" idx="5"/>
          </p:nvPr>
        </p:nvSpPr>
        <p:spPr>
          <a:noFill/>
        </p:spPr>
        <p:txBody>
          <a:bodyPr/>
          <a:lstStyle/>
          <a:p>
            <a:fld id="{29EA9EB3-9E6C-4CB4-A791-E1A0A22E01A1}" type="slidenum">
              <a:rPr lang="en-US"/>
              <a:pPr/>
              <a:t>46</a:t>
            </a:fld>
            <a:endParaRPr lang="en-US"/>
          </a:p>
        </p:txBody>
      </p:sp>
      <p:sp>
        <p:nvSpPr>
          <p:cNvPr id="80899" name="Rectangle 2"/>
          <p:cNvSpPr>
            <a:spLocks noGrp="1" noRot="1" noChangeAspect="1" noChangeArrowheads="1" noTextEdit="1"/>
          </p:cNvSpPr>
          <p:nvPr>
            <p:ph type="sldImg"/>
          </p:nvPr>
        </p:nvSpPr>
        <p:spPr>
          <a:ln/>
        </p:spPr>
      </p:sp>
      <p:sp>
        <p:nvSpPr>
          <p:cNvPr id="80900"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IN"/>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p>
            <a:fld id="{2898EB42-4D82-479A-9121-4E73FE2D7353}" type="datetime1">
              <a:rPr lang="en-US" smtClean="0"/>
              <a:pPr/>
              <a:t>5/10/2024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74EB35F-102C-412E-9E9E-AD64D516541E}" type="slidenum">
              <a:rPr lang="en-IN" smtClean="0"/>
              <a:pPr/>
              <a:t>‹#›</a:t>
            </a:fld>
            <a:endParaRPr lang="en-I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F828240B-9D32-4B7E-AD5A-4D35C2945E7F}" type="datetime1">
              <a:rPr lang="en-US" smtClean="0"/>
              <a:pPr/>
              <a:t>5/10/2024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74EB35F-102C-412E-9E9E-AD64D516541E}" type="slidenum">
              <a:rPr lang="en-IN" smtClean="0"/>
              <a:pPr/>
              <a:t>‹#›</a:t>
            </a:fld>
            <a:endParaRPr lang="en-I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8D6ED30F-634A-42E8-B153-8560A401F4F8}" type="datetime1">
              <a:rPr lang="en-US" smtClean="0"/>
              <a:pPr/>
              <a:t>5/10/2024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74EB35F-102C-412E-9E9E-AD64D516541E}" type="slidenum">
              <a:rPr lang="en-IN" smtClean="0"/>
              <a:pPr/>
              <a:t>‹#›</a:t>
            </a:fld>
            <a:endParaRPr lang="en-I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E39B2309-28D6-46C4-A3AF-C233EDF45331}" type="datetime1">
              <a:rPr lang="en-US" smtClean="0"/>
              <a:pPr/>
              <a:t>5/10/2024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74EB35F-102C-412E-9E9E-AD64D516541E}" type="slidenum">
              <a:rPr lang="en-IN" smtClean="0"/>
              <a:pPr/>
              <a:t>‹#›</a:t>
            </a:fld>
            <a:endParaRPr lang="en-I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IN"/>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B501A4A-0375-44D3-911B-A35A40738461}" type="datetime1">
              <a:rPr lang="en-US" smtClean="0"/>
              <a:pPr/>
              <a:t>5/10/2024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74EB35F-102C-412E-9E9E-AD64D516541E}" type="slidenum">
              <a:rPr lang="en-IN" smtClean="0"/>
              <a:pPr/>
              <a:t>‹#›</a:t>
            </a:fld>
            <a:endParaRPr lang="en-I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p:txBody>
          <a:bodyPr/>
          <a:lstStyle/>
          <a:p>
            <a:fld id="{7668CB60-1F59-43DB-B2D4-6ACFBDC08756}" type="datetime1">
              <a:rPr lang="en-US" smtClean="0"/>
              <a:pPr/>
              <a:t>5/10/2024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74EB35F-102C-412E-9E9E-AD64D516541E}" type="slidenum">
              <a:rPr lang="en-IN" smtClean="0"/>
              <a:pPr/>
              <a:t>‹#›</a:t>
            </a:fld>
            <a:endParaRPr lang="en-I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IN"/>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p:txBody>
          <a:bodyPr/>
          <a:lstStyle/>
          <a:p>
            <a:fld id="{E8DCE5FB-F0C9-482A-82DB-8A2D6E0C2909}" type="datetime1">
              <a:rPr lang="en-US" smtClean="0"/>
              <a:pPr/>
              <a:t>5/10/2024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174EB35F-102C-412E-9E9E-AD64D516541E}" type="slidenum">
              <a:rPr lang="en-IN" smtClean="0"/>
              <a:pPr/>
              <a:t>‹#›</a:t>
            </a:fld>
            <a:endParaRPr lang="en-I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p>
            <a:fld id="{DF37B848-CC3F-40D6-BD57-D003209AC279}" type="datetime1">
              <a:rPr lang="en-US" smtClean="0"/>
              <a:pPr/>
              <a:t>5/10/2024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174EB35F-102C-412E-9E9E-AD64D516541E}" type="slidenum">
              <a:rPr lang="en-IN" smtClean="0"/>
              <a:pPr/>
              <a:t>‹#›</a:t>
            </a:fld>
            <a:endParaRPr lang="en-I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A8E91D3-DD08-48FA-8101-49BEDA3EF597}" type="datetime1">
              <a:rPr lang="en-US" smtClean="0"/>
              <a:pPr/>
              <a:t>5/10/2024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174EB35F-102C-412E-9E9E-AD64D516541E}" type="slidenum">
              <a:rPr lang="en-IN" smtClean="0"/>
              <a:pPr/>
              <a:t>‹#›</a:t>
            </a:fld>
            <a:endParaRPr lang="en-I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IN"/>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6897634-198C-450A-AFF1-416A315DB4A3}" type="datetime1">
              <a:rPr lang="en-US" smtClean="0"/>
              <a:pPr/>
              <a:t>5/10/2024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74EB35F-102C-412E-9E9E-AD64D516541E}" type="slidenum">
              <a:rPr lang="en-IN" smtClean="0"/>
              <a:pPr/>
              <a:t>‹#›</a:t>
            </a:fld>
            <a:endParaRPr lang="en-I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IN"/>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41A0940-5CBD-4CEF-8845-4B779D5E02A5}" type="datetime1">
              <a:rPr lang="en-US" smtClean="0"/>
              <a:pPr/>
              <a:t>5/10/2024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74EB35F-102C-412E-9E9E-AD64D516541E}" type="slidenum">
              <a:rPr lang="en-IN" smtClean="0"/>
              <a:pPr/>
              <a:t>‹#›</a:t>
            </a:fld>
            <a:endParaRPr lang="en-I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IN"/>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689142A-1DCF-442E-B780-E26EC1DABD07}" type="datetime1">
              <a:rPr lang="en-US" smtClean="0"/>
              <a:pPr/>
              <a:t>5/10/2024</a:t>
            </a:fld>
            <a:endParaRPr lang="en-IN"/>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74EB35F-102C-412E-9E9E-AD64D516541E}" type="slidenum">
              <a:rPr lang="en-IN" smtClean="0"/>
              <a:pPr/>
              <a:t>‹#›</a:t>
            </a:fld>
            <a:endParaRPr lang="en-I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30.wmf"/><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png"/><Relationship Id="rId7" Type="http://schemas.openxmlformats.org/officeDocument/2006/relationships/image" Target="../media/image36.wmf"/><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35.wmf"/><Relationship Id="rId5" Type="http://schemas.openxmlformats.org/officeDocument/2006/relationships/image" Target="../media/image34.wmf"/><Relationship Id="rId4" Type="http://schemas.openxmlformats.org/officeDocument/2006/relationships/image" Target="../media/image33.png"/></Relationships>
</file>

<file path=ppt/slides/_rels/slide44.xml.rels><?xml version="1.0" encoding="UTF-8" standalone="yes"?>
<Relationships xmlns="http://schemas.openxmlformats.org/package/2006/relationships"><Relationship Id="rId3" Type="http://schemas.openxmlformats.org/officeDocument/2006/relationships/image" Target="../media/image38.wmf"/><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41.wmf"/><Relationship Id="rId5" Type="http://schemas.openxmlformats.org/officeDocument/2006/relationships/image" Target="../media/image40.wmf"/><Relationship Id="rId4" Type="http://schemas.openxmlformats.org/officeDocument/2006/relationships/image" Target="../media/image39.wmf"/></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45.wmf"/><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46.wmf"/><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48.wmf"/><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49.wmf"/><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53.wmf"/><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54.wmf"/><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56.wmf"/><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57.wmf"/><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59.wmf"/><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60.wmf"/><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openxmlformats.org/officeDocument/2006/relationships/image" Target="../media/image61.wmf"/></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3.xml"/><Relationship Id="rId1" Type="http://schemas.openxmlformats.org/officeDocument/2006/relationships/slideLayout" Target="../slideLayouts/slideLayout7.xml"/><Relationship Id="rId4" Type="http://schemas.openxmlformats.org/officeDocument/2006/relationships/image" Target="../media/image68.png"/></Relationships>
</file>

<file path=ppt/slides/_rels/slide8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6.xml"/><Relationship Id="rId1" Type="http://schemas.openxmlformats.org/officeDocument/2006/relationships/slideLayout" Target="../slideLayouts/slideLayout7.xml"/><Relationship Id="rId4" Type="http://schemas.openxmlformats.org/officeDocument/2006/relationships/image" Target="../media/image72.png"/></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IN" sz="3600" b="1" dirty="0" smtClean="0">
                <a:latin typeface="Garamond" pitchFamily="18" charset="0"/>
              </a:rPr>
              <a:t>Cryptography: Basics</a:t>
            </a:r>
            <a:endParaRPr lang="en-IN" sz="3600" b="1" dirty="0">
              <a:latin typeface="Garamond" pitchFamily="18" charset="0"/>
            </a:endParaRPr>
          </a:p>
        </p:txBody>
      </p:sp>
      <p:sp>
        <p:nvSpPr>
          <p:cNvPr id="3" name="Subtitle 2"/>
          <p:cNvSpPr>
            <a:spLocks noGrp="1"/>
          </p:cNvSpPr>
          <p:nvPr>
            <p:ph type="subTitle" idx="1"/>
          </p:nvPr>
        </p:nvSpPr>
        <p:spPr/>
        <p:txBody>
          <a:bodyPr/>
          <a:lstStyle/>
          <a:p>
            <a:endParaRPr lang="en-IN"/>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39718"/>
          </a:xfrm>
        </p:spPr>
        <p:txBody>
          <a:bodyPr>
            <a:normAutofit fontScale="90000"/>
          </a:bodyPr>
          <a:lstStyle/>
          <a:p>
            <a:pPr algn="l"/>
            <a:r>
              <a:rPr lang="en-US" dirty="0" smtClean="0">
                <a:solidFill>
                  <a:srgbClr val="C00000"/>
                </a:solidFill>
              </a:rPr>
              <a:t>Multiplicative Inverse</a:t>
            </a:r>
            <a:endParaRPr lang="en-US" dirty="0">
              <a:solidFill>
                <a:srgbClr val="C00000"/>
              </a:solidFill>
            </a:endParaRPr>
          </a:p>
        </p:txBody>
      </p:sp>
      <p:sp>
        <p:nvSpPr>
          <p:cNvPr id="3" name="Content Placeholder 2"/>
          <p:cNvSpPr>
            <a:spLocks noGrp="1"/>
          </p:cNvSpPr>
          <p:nvPr>
            <p:ph idx="1"/>
          </p:nvPr>
        </p:nvSpPr>
        <p:spPr>
          <a:xfrm>
            <a:off x="457200" y="857232"/>
            <a:ext cx="8229600" cy="5268931"/>
          </a:xfrm>
        </p:spPr>
        <p:txBody>
          <a:bodyPr>
            <a:normAutofit/>
          </a:bodyPr>
          <a:lstStyle/>
          <a:p>
            <a:pPr algn="just"/>
            <a:r>
              <a:rPr lang="en-US" sz="2300" dirty="0" smtClean="0">
                <a:latin typeface="Times New Roman" pitchFamily="18" charset="0"/>
                <a:cs typeface="Times New Roman" pitchFamily="18" charset="0"/>
              </a:rPr>
              <a:t>The extended Euclidean algorithm finds the multiplicative inverses of b in Z</a:t>
            </a:r>
            <a:r>
              <a:rPr lang="en-US" sz="2300" baseline="-25000" dirty="0" smtClean="0">
                <a:latin typeface="Times New Roman" pitchFamily="18" charset="0"/>
                <a:cs typeface="Times New Roman" pitchFamily="18" charset="0"/>
              </a:rPr>
              <a:t>n</a:t>
            </a:r>
            <a:r>
              <a:rPr lang="en-US" sz="2300" dirty="0" smtClean="0">
                <a:latin typeface="Times New Roman" pitchFamily="18" charset="0"/>
                <a:cs typeface="Times New Roman" pitchFamily="18" charset="0"/>
              </a:rPr>
              <a:t> when </a:t>
            </a:r>
            <a:r>
              <a:rPr lang="en-US" sz="2300" dirty="0" smtClean="0">
                <a:latin typeface="Times New Roman" pitchFamily="18" charset="0"/>
                <a:cs typeface="Times New Roman" pitchFamily="18" charset="0"/>
              </a:rPr>
              <a:t>n and </a:t>
            </a:r>
            <a:r>
              <a:rPr lang="en-US" sz="2300" dirty="0" smtClean="0">
                <a:latin typeface="Times New Roman" pitchFamily="18" charset="0"/>
                <a:cs typeface="Times New Roman" pitchFamily="18" charset="0"/>
              </a:rPr>
              <a:t>b are given and </a:t>
            </a:r>
            <a:r>
              <a:rPr lang="en-US" sz="2300" dirty="0" err="1" smtClean="0">
                <a:latin typeface="Times New Roman" pitchFamily="18" charset="0"/>
                <a:cs typeface="Times New Roman" pitchFamily="18" charset="0"/>
              </a:rPr>
              <a:t>gcd</a:t>
            </a:r>
            <a:r>
              <a:rPr lang="en-US" sz="2300" dirty="0" smtClean="0">
                <a:latin typeface="Times New Roman" pitchFamily="18" charset="0"/>
                <a:cs typeface="Times New Roman" pitchFamily="18" charset="0"/>
              </a:rPr>
              <a:t> (n, b) = 1.</a:t>
            </a:r>
          </a:p>
          <a:p>
            <a:pPr algn="just"/>
            <a:r>
              <a:rPr lang="en-US" sz="2300" dirty="0" smtClean="0">
                <a:solidFill>
                  <a:srgbClr val="C00000"/>
                </a:solidFill>
                <a:latin typeface="Times New Roman" pitchFamily="18" charset="0"/>
                <a:cs typeface="Times New Roman" pitchFamily="18" charset="0"/>
              </a:rPr>
              <a:t>The multiplicative inverse of b is the value of t after being mapped to Z</a:t>
            </a:r>
            <a:r>
              <a:rPr lang="en-US" sz="2300" baseline="-25000" dirty="0" smtClean="0">
                <a:solidFill>
                  <a:srgbClr val="C00000"/>
                </a:solidFill>
                <a:latin typeface="Times New Roman" pitchFamily="18" charset="0"/>
                <a:cs typeface="Times New Roman" pitchFamily="18" charset="0"/>
              </a:rPr>
              <a:t>n</a:t>
            </a:r>
            <a:r>
              <a:rPr lang="en-US" sz="2300" dirty="0" smtClean="0">
                <a:solidFill>
                  <a:srgbClr val="C00000"/>
                </a:solidFill>
                <a:latin typeface="Times New Roman" pitchFamily="18" charset="0"/>
                <a:cs typeface="Times New Roman" pitchFamily="18" charset="0"/>
              </a:rPr>
              <a:t>.</a:t>
            </a:r>
          </a:p>
          <a:p>
            <a:pPr algn="just"/>
            <a:r>
              <a:rPr lang="en-US" sz="2300" dirty="0" smtClean="0">
                <a:latin typeface="Times New Roman" pitchFamily="18" charset="0"/>
                <a:cs typeface="Times New Roman" pitchFamily="18" charset="0"/>
              </a:rPr>
              <a:t>let us replace the first integer a with n (the modulus). We can say that the </a:t>
            </a:r>
            <a:r>
              <a:rPr lang="en-US" sz="2300" dirty="0" smtClean="0">
                <a:latin typeface="Times New Roman" pitchFamily="18" charset="0"/>
                <a:cs typeface="Times New Roman" pitchFamily="18" charset="0"/>
              </a:rPr>
              <a:t>algorithm can </a:t>
            </a:r>
            <a:r>
              <a:rPr lang="en-US" sz="2300" dirty="0" smtClean="0">
                <a:latin typeface="Times New Roman" pitchFamily="18" charset="0"/>
                <a:cs typeface="Times New Roman" pitchFamily="18" charset="0"/>
              </a:rPr>
              <a:t>find s and t such s × n + b × t = </a:t>
            </a:r>
            <a:r>
              <a:rPr lang="en-US" sz="2300" dirty="0" err="1" smtClean="0">
                <a:latin typeface="Times New Roman" pitchFamily="18" charset="0"/>
                <a:cs typeface="Times New Roman" pitchFamily="18" charset="0"/>
              </a:rPr>
              <a:t>gcd</a:t>
            </a:r>
            <a:r>
              <a:rPr lang="en-US" sz="2300" dirty="0" smtClean="0">
                <a:latin typeface="Times New Roman" pitchFamily="18" charset="0"/>
                <a:cs typeface="Times New Roman" pitchFamily="18" charset="0"/>
              </a:rPr>
              <a:t> (n, b). However, if the multiplicative inverse </a:t>
            </a:r>
            <a:r>
              <a:rPr lang="en-US" sz="2300" dirty="0" smtClean="0">
                <a:latin typeface="Times New Roman" pitchFamily="18" charset="0"/>
                <a:cs typeface="Times New Roman" pitchFamily="18" charset="0"/>
              </a:rPr>
              <a:t>of b </a:t>
            </a:r>
            <a:r>
              <a:rPr lang="en-US" sz="2300" dirty="0" smtClean="0">
                <a:latin typeface="Times New Roman" pitchFamily="18" charset="0"/>
                <a:cs typeface="Times New Roman" pitchFamily="18" charset="0"/>
              </a:rPr>
              <a:t>exists, </a:t>
            </a:r>
            <a:r>
              <a:rPr lang="en-US" sz="2300" dirty="0" err="1" smtClean="0">
                <a:latin typeface="Times New Roman" pitchFamily="18" charset="0"/>
                <a:cs typeface="Times New Roman" pitchFamily="18" charset="0"/>
              </a:rPr>
              <a:t>gcd</a:t>
            </a:r>
            <a:r>
              <a:rPr lang="en-US" sz="2300" dirty="0" smtClean="0">
                <a:latin typeface="Times New Roman" pitchFamily="18" charset="0"/>
                <a:cs typeface="Times New Roman" pitchFamily="18" charset="0"/>
              </a:rPr>
              <a:t> (n, b) must be 1. So the relationship </a:t>
            </a:r>
            <a:r>
              <a:rPr lang="en-US" sz="2300" dirty="0" smtClean="0">
                <a:latin typeface="Times New Roman" pitchFamily="18" charset="0"/>
                <a:cs typeface="Times New Roman" pitchFamily="18" charset="0"/>
              </a:rPr>
              <a:t>is (s x n) + (b x t ) = 1.</a:t>
            </a:r>
          </a:p>
          <a:p>
            <a:pPr algn="just">
              <a:buNone/>
            </a:pPr>
            <a:r>
              <a:rPr lang="pt-BR" sz="2300" dirty="0" smtClean="0">
                <a:latin typeface="Times New Roman" pitchFamily="18" charset="0"/>
                <a:cs typeface="Times New Roman" pitchFamily="18" charset="0"/>
              </a:rPr>
              <a:t>	(</a:t>
            </a:r>
            <a:r>
              <a:rPr lang="pt-BR" sz="2300" dirty="0" smtClean="0">
                <a:latin typeface="Times New Roman" pitchFamily="18" charset="0"/>
                <a:cs typeface="Times New Roman" pitchFamily="18" charset="0"/>
              </a:rPr>
              <a:t>s × n + b × t) mod n = 1 mod n</a:t>
            </a:r>
          </a:p>
          <a:p>
            <a:pPr algn="just">
              <a:buNone/>
            </a:pPr>
            <a:r>
              <a:rPr lang="en-US" sz="2300" dirty="0" smtClean="0">
                <a:latin typeface="Times New Roman" pitchFamily="18" charset="0"/>
                <a:cs typeface="Times New Roman" pitchFamily="18" charset="0"/>
              </a:rPr>
              <a:t>	[(</a:t>
            </a:r>
            <a:r>
              <a:rPr lang="en-US" sz="2300" dirty="0" smtClean="0">
                <a:latin typeface="Times New Roman" pitchFamily="18" charset="0"/>
                <a:cs typeface="Times New Roman" pitchFamily="18" charset="0"/>
              </a:rPr>
              <a:t>s × n) mod n] + [(b × t) mod n] = 1 mod n</a:t>
            </a:r>
          </a:p>
          <a:p>
            <a:pPr algn="just">
              <a:buNone/>
            </a:pPr>
            <a:r>
              <a:rPr lang="da-DK" sz="2300" dirty="0" smtClean="0">
                <a:latin typeface="Times New Roman" pitchFamily="18" charset="0"/>
                <a:cs typeface="Times New Roman" pitchFamily="18" charset="0"/>
              </a:rPr>
              <a:t>	0 </a:t>
            </a:r>
            <a:r>
              <a:rPr lang="da-DK" sz="2300" dirty="0" smtClean="0">
                <a:latin typeface="Times New Roman" pitchFamily="18" charset="0"/>
                <a:cs typeface="Times New Roman" pitchFamily="18" charset="0"/>
              </a:rPr>
              <a:t>+ [(b × t) mod n] = 1</a:t>
            </a:r>
          </a:p>
          <a:p>
            <a:pPr algn="just">
              <a:buNone/>
            </a:pPr>
            <a:r>
              <a:rPr lang="en-US" sz="2300" dirty="0" smtClean="0">
                <a:latin typeface="Times New Roman" pitchFamily="18" charset="0"/>
                <a:cs typeface="Times New Roman" pitchFamily="18" charset="0"/>
              </a:rPr>
              <a:t>	(</a:t>
            </a:r>
            <a:r>
              <a:rPr lang="en-US" sz="2300" dirty="0" smtClean="0">
                <a:latin typeface="Times New Roman" pitchFamily="18" charset="0"/>
                <a:cs typeface="Times New Roman" pitchFamily="18" charset="0"/>
              </a:rPr>
              <a:t>b × t) mod n = 1 → This means t is the multiplicative inverse of b in Z</a:t>
            </a:r>
            <a:r>
              <a:rPr lang="en-US" sz="2300" baseline="-25000" dirty="0" smtClean="0">
                <a:latin typeface="Times New Roman" pitchFamily="18" charset="0"/>
                <a:cs typeface="Times New Roman" pitchFamily="18" charset="0"/>
              </a:rPr>
              <a:t>n</a:t>
            </a:r>
            <a:endParaRPr lang="en-US" sz="2300" baseline="-25000" dirty="0">
              <a:solidFill>
                <a:srgbClr val="C00000"/>
              </a:solidFill>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174EB35F-102C-412E-9E9E-AD64D516541E}" type="slidenum">
              <a:rPr lang="en-IN" smtClean="0"/>
              <a:pPr/>
              <a:t>10</a:t>
            </a:fld>
            <a:endParaRPr lang="en-IN"/>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25470"/>
          </a:xfrm>
        </p:spPr>
        <p:txBody>
          <a:bodyPr>
            <a:normAutofit/>
          </a:bodyPr>
          <a:lstStyle/>
          <a:p>
            <a:pPr algn="l"/>
            <a:r>
              <a:rPr lang="en-US" sz="2800" b="1" dirty="0" smtClean="0">
                <a:solidFill>
                  <a:srgbClr val="C00000"/>
                </a:solidFill>
              </a:rPr>
              <a:t>Multiplicative inverse of 11 in Z </a:t>
            </a:r>
            <a:r>
              <a:rPr lang="en-US" sz="2800" b="1" baseline="-25000" dirty="0" smtClean="0">
                <a:solidFill>
                  <a:srgbClr val="C00000"/>
                </a:solidFill>
              </a:rPr>
              <a:t>26</a:t>
            </a:r>
            <a:endParaRPr lang="en-US" sz="2800" b="1" baseline="-25000" dirty="0">
              <a:solidFill>
                <a:srgbClr val="C00000"/>
              </a:solidFill>
            </a:endParaRPr>
          </a:p>
        </p:txBody>
      </p:sp>
      <p:sp>
        <p:nvSpPr>
          <p:cNvPr id="4" name="Slide Number Placeholder 3"/>
          <p:cNvSpPr>
            <a:spLocks noGrp="1"/>
          </p:cNvSpPr>
          <p:nvPr>
            <p:ph type="sldNum" sz="quarter" idx="12"/>
          </p:nvPr>
        </p:nvSpPr>
        <p:spPr/>
        <p:txBody>
          <a:bodyPr/>
          <a:lstStyle/>
          <a:p>
            <a:fld id="{174EB35F-102C-412E-9E9E-AD64D516541E}" type="slidenum">
              <a:rPr lang="en-IN" smtClean="0"/>
              <a:pPr/>
              <a:t>11</a:t>
            </a:fld>
            <a:endParaRPr lang="en-IN"/>
          </a:p>
        </p:txBody>
      </p:sp>
      <p:pic>
        <p:nvPicPr>
          <p:cNvPr id="4098" name="Picture 2"/>
          <p:cNvPicPr>
            <a:picLocks noGrp="1" noChangeAspect="1" noChangeArrowheads="1"/>
          </p:cNvPicPr>
          <p:nvPr>
            <p:ph idx="1"/>
          </p:nvPr>
        </p:nvPicPr>
        <p:blipFill>
          <a:blip r:embed="rId2"/>
          <a:srcRect/>
          <a:stretch>
            <a:fillRect/>
          </a:stretch>
        </p:blipFill>
        <p:spPr bwMode="auto">
          <a:xfrm>
            <a:off x="428596" y="1785926"/>
            <a:ext cx="8215370" cy="4714908"/>
          </a:xfrm>
          <a:prstGeom prst="rect">
            <a:avLst/>
          </a:prstGeom>
          <a:noFill/>
          <a:ln w="9525">
            <a:noFill/>
            <a:miter lim="800000"/>
            <a:headEnd/>
            <a:tailEnd/>
          </a:ln>
          <a:effec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39718"/>
          </a:xfrm>
        </p:spPr>
        <p:txBody>
          <a:bodyPr>
            <a:normAutofit fontScale="90000"/>
          </a:bodyPr>
          <a:lstStyle/>
          <a:p>
            <a:r>
              <a:rPr lang="en-US" dirty="0" smtClean="0"/>
              <a:t>Chosen PT attack on Affine Cipher</a:t>
            </a:r>
            <a:endParaRPr lang="en-US" dirty="0"/>
          </a:p>
        </p:txBody>
      </p:sp>
      <p:sp>
        <p:nvSpPr>
          <p:cNvPr id="4" name="Slide Number Placeholder 3"/>
          <p:cNvSpPr>
            <a:spLocks noGrp="1"/>
          </p:cNvSpPr>
          <p:nvPr>
            <p:ph type="sldNum" sz="quarter" idx="12"/>
          </p:nvPr>
        </p:nvSpPr>
        <p:spPr/>
        <p:txBody>
          <a:bodyPr/>
          <a:lstStyle/>
          <a:p>
            <a:fld id="{174EB35F-102C-412E-9E9E-AD64D516541E}" type="slidenum">
              <a:rPr lang="en-IN" smtClean="0"/>
              <a:pPr/>
              <a:t>12</a:t>
            </a:fld>
            <a:endParaRPr lang="en-IN"/>
          </a:p>
        </p:txBody>
      </p:sp>
      <p:pic>
        <p:nvPicPr>
          <p:cNvPr id="2050" name="Picture 2"/>
          <p:cNvPicPr>
            <a:picLocks noGrp="1" noChangeAspect="1" noChangeArrowheads="1"/>
          </p:cNvPicPr>
          <p:nvPr>
            <p:ph idx="1"/>
          </p:nvPr>
        </p:nvPicPr>
        <p:blipFill>
          <a:blip r:embed="rId2"/>
          <a:srcRect/>
          <a:stretch>
            <a:fillRect/>
          </a:stretch>
        </p:blipFill>
        <p:spPr bwMode="auto">
          <a:xfrm>
            <a:off x="642910" y="928670"/>
            <a:ext cx="6929486" cy="1071569"/>
          </a:xfrm>
          <a:prstGeom prst="rect">
            <a:avLst/>
          </a:prstGeom>
          <a:noFill/>
          <a:ln w="9525">
            <a:noFill/>
            <a:miter lim="800000"/>
            <a:headEnd/>
            <a:tailEnd/>
          </a:ln>
          <a:effectLst/>
        </p:spPr>
      </p:pic>
      <p:pic>
        <p:nvPicPr>
          <p:cNvPr id="2052" name="Picture 4"/>
          <p:cNvPicPr>
            <a:picLocks noChangeAspect="1" noChangeArrowheads="1"/>
          </p:cNvPicPr>
          <p:nvPr/>
        </p:nvPicPr>
        <p:blipFill>
          <a:blip r:embed="rId3"/>
          <a:srcRect/>
          <a:stretch>
            <a:fillRect/>
          </a:stretch>
        </p:blipFill>
        <p:spPr bwMode="auto">
          <a:xfrm>
            <a:off x="642910" y="1785926"/>
            <a:ext cx="7858180" cy="1071570"/>
          </a:xfrm>
          <a:prstGeom prst="rect">
            <a:avLst/>
          </a:prstGeom>
          <a:noFill/>
          <a:ln w="9525">
            <a:noFill/>
            <a:miter lim="800000"/>
            <a:headEnd/>
            <a:tailEnd/>
          </a:ln>
          <a:effectLst/>
        </p:spPr>
      </p:pic>
      <p:pic>
        <p:nvPicPr>
          <p:cNvPr id="2053" name="Picture 5"/>
          <p:cNvPicPr>
            <a:picLocks noChangeAspect="1" noChangeArrowheads="1"/>
          </p:cNvPicPr>
          <p:nvPr/>
        </p:nvPicPr>
        <p:blipFill>
          <a:blip r:embed="rId4"/>
          <a:srcRect/>
          <a:stretch>
            <a:fillRect/>
          </a:stretch>
        </p:blipFill>
        <p:spPr bwMode="auto">
          <a:xfrm>
            <a:off x="928662" y="2500306"/>
            <a:ext cx="7786742" cy="1252544"/>
          </a:xfrm>
          <a:prstGeom prst="rect">
            <a:avLst/>
          </a:prstGeom>
          <a:noFill/>
          <a:ln w="9525">
            <a:noFill/>
            <a:miter lim="800000"/>
            <a:headEnd/>
            <a:tailEnd/>
          </a:ln>
          <a:effectLst/>
        </p:spPr>
      </p:pic>
      <p:pic>
        <p:nvPicPr>
          <p:cNvPr id="2054" name="Picture 6"/>
          <p:cNvPicPr>
            <a:picLocks noChangeAspect="1" noChangeArrowheads="1"/>
          </p:cNvPicPr>
          <p:nvPr/>
        </p:nvPicPr>
        <p:blipFill>
          <a:blip r:embed="rId5"/>
          <a:srcRect/>
          <a:stretch>
            <a:fillRect/>
          </a:stretch>
        </p:blipFill>
        <p:spPr bwMode="auto">
          <a:xfrm>
            <a:off x="500034" y="4286256"/>
            <a:ext cx="8215369" cy="2000264"/>
          </a:xfrm>
          <a:prstGeom prst="rect">
            <a:avLst/>
          </a:prstGeom>
          <a:noFill/>
          <a:ln w="9525">
            <a:noFill/>
            <a:miter lim="800000"/>
            <a:headEnd/>
            <a:tailEnd/>
          </a:ln>
          <a:effectLst/>
        </p:spPr>
      </p:pic>
      <p:sp>
        <p:nvSpPr>
          <p:cNvPr id="10" name="TextBox 9"/>
          <p:cNvSpPr txBox="1"/>
          <p:nvPr/>
        </p:nvSpPr>
        <p:spPr>
          <a:xfrm>
            <a:off x="857224" y="3643314"/>
            <a:ext cx="7929618" cy="646331"/>
          </a:xfrm>
          <a:prstGeom prst="rect">
            <a:avLst/>
          </a:prstGeom>
          <a:noFill/>
        </p:spPr>
        <p:txBody>
          <a:bodyPr wrap="square" rtlCol="0">
            <a:spAutoFit/>
          </a:bodyPr>
          <a:lstStyle/>
          <a:p>
            <a:r>
              <a:rPr lang="en-US" dirty="0" smtClean="0">
                <a:solidFill>
                  <a:srgbClr val="C00000"/>
                </a:solidFill>
              </a:rPr>
              <a:t>K1 = 16 is not at all an acceptable solution as  there is no multiplicative inverse of 16 in Z</a:t>
            </a:r>
            <a:r>
              <a:rPr lang="en-US" baseline="-25000" dirty="0" smtClean="0">
                <a:solidFill>
                  <a:srgbClr val="C00000"/>
                </a:solidFill>
              </a:rPr>
              <a:t>26*</a:t>
            </a:r>
            <a:endParaRPr lang="en-US" dirty="0">
              <a:solidFill>
                <a:srgbClr val="C00000"/>
              </a:solidFill>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39718"/>
          </a:xfrm>
        </p:spPr>
        <p:txBody>
          <a:bodyPr>
            <a:normAutofit fontScale="90000"/>
          </a:bodyPr>
          <a:lstStyle/>
          <a:p>
            <a:r>
              <a:rPr lang="en-US" dirty="0" smtClean="0"/>
              <a:t>Hill Cipher</a:t>
            </a:r>
            <a:endParaRPr lang="en-US" dirty="0"/>
          </a:p>
        </p:txBody>
      </p:sp>
      <p:sp>
        <p:nvSpPr>
          <p:cNvPr id="4" name="Slide Number Placeholder 3"/>
          <p:cNvSpPr>
            <a:spLocks noGrp="1"/>
          </p:cNvSpPr>
          <p:nvPr>
            <p:ph type="sldNum" sz="quarter" idx="12"/>
          </p:nvPr>
        </p:nvSpPr>
        <p:spPr/>
        <p:txBody>
          <a:bodyPr/>
          <a:lstStyle/>
          <a:p>
            <a:fld id="{174EB35F-102C-412E-9E9E-AD64D516541E}" type="slidenum">
              <a:rPr lang="en-IN" smtClean="0"/>
              <a:pPr/>
              <a:t>13</a:t>
            </a:fld>
            <a:endParaRPr lang="en-IN"/>
          </a:p>
        </p:txBody>
      </p:sp>
      <p:pic>
        <p:nvPicPr>
          <p:cNvPr id="5122" name="Picture 2"/>
          <p:cNvPicPr>
            <a:picLocks noGrp="1" noChangeAspect="1" noChangeArrowheads="1"/>
          </p:cNvPicPr>
          <p:nvPr>
            <p:ph idx="1"/>
          </p:nvPr>
        </p:nvPicPr>
        <p:blipFill>
          <a:blip r:embed="rId2"/>
          <a:srcRect/>
          <a:stretch>
            <a:fillRect/>
          </a:stretch>
        </p:blipFill>
        <p:spPr bwMode="auto">
          <a:xfrm>
            <a:off x="428596" y="857232"/>
            <a:ext cx="8501122" cy="4143404"/>
          </a:xfrm>
          <a:prstGeom prst="rect">
            <a:avLst/>
          </a:prstGeom>
          <a:noFill/>
          <a:ln w="9525">
            <a:noFill/>
            <a:miter lim="800000"/>
            <a:headEnd/>
            <a:tailEnd/>
          </a:ln>
          <a:effectLst/>
        </p:spPr>
      </p:pic>
      <p:pic>
        <p:nvPicPr>
          <p:cNvPr id="5124" name="Picture 4"/>
          <p:cNvPicPr>
            <a:picLocks noChangeAspect="1" noChangeArrowheads="1"/>
          </p:cNvPicPr>
          <p:nvPr/>
        </p:nvPicPr>
        <p:blipFill>
          <a:blip r:embed="rId3"/>
          <a:srcRect/>
          <a:stretch>
            <a:fillRect/>
          </a:stretch>
        </p:blipFill>
        <p:spPr bwMode="auto">
          <a:xfrm>
            <a:off x="1285852" y="5072074"/>
            <a:ext cx="5572164" cy="1500198"/>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39718"/>
          </a:xfrm>
        </p:spPr>
        <p:txBody>
          <a:bodyPr>
            <a:normAutofit fontScale="90000"/>
          </a:bodyPr>
          <a:lstStyle/>
          <a:p>
            <a:r>
              <a:rPr lang="en-US" dirty="0" smtClean="0"/>
              <a:t>Hill Cipher: Example</a:t>
            </a:r>
            <a:endParaRPr lang="en-US" dirty="0"/>
          </a:p>
        </p:txBody>
      </p:sp>
      <p:sp>
        <p:nvSpPr>
          <p:cNvPr id="4" name="Slide Number Placeholder 3"/>
          <p:cNvSpPr>
            <a:spLocks noGrp="1"/>
          </p:cNvSpPr>
          <p:nvPr>
            <p:ph type="sldNum" sz="quarter" idx="12"/>
          </p:nvPr>
        </p:nvSpPr>
        <p:spPr/>
        <p:txBody>
          <a:bodyPr/>
          <a:lstStyle/>
          <a:p>
            <a:fld id="{174EB35F-102C-412E-9E9E-AD64D516541E}" type="slidenum">
              <a:rPr lang="en-IN" smtClean="0"/>
              <a:pPr/>
              <a:t>14</a:t>
            </a:fld>
            <a:endParaRPr lang="en-IN"/>
          </a:p>
        </p:txBody>
      </p:sp>
      <p:pic>
        <p:nvPicPr>
          <p:cNvPr id="6146" name="Picture 2"/>
          <p:cNvPicPr>
            <a:picLocks noGrp="1" noChangeAspect="1" noChangeArrowheads="1"/>
          </p:cNvPicPr>
          <p:nvPr>
            <p:ph idx="1"/>
          </p:nvPr>
        </p:nvPicPr>
        <p:blipFill>
          <a:blip r:embed="rId2"/>
          <a:srcRect/>
          <a:stretch>
            <a:fillRect/>
          </a:stretch>
        </p:blipFill>
        <p:spPr bwMode="auto">
          <a:xfrm>
            <a:off x="1142976" y="1571612"/>
            <a:ext cx="5500726" cy="1214446"/>
          </a:xfrm>
          <a:prstGeom prst="rect">
            <a:avLst/>
          </a:prstGeom>
          <a:noFill/>
          <a:ln w="9525">
            <a:noFill/>
            <a:miter lim="800000"/>
            <a:headEnd/>
            <a:tailEnd/>
          </a:ln>
          <a:effectLst/>
        </p:spPr>
      </p:pic>
      <p:sp>
        <p:nvSpPr>
          <p:cNvPr id="6" name="TextBox 5"/>
          <p:cNvSpPr txBox="1"/>
          <p:nvPr/>
        </p:nvSpPr>
        <p:spPr>
          <a:xfrm>
            <a:off x="928662" y="1071546"/>
            <a:ext cx="3114827" cy="461665"/>
          </a:xfrm>
          <a:prstGeom prst="rect">
            <a:avLst/>
          </a:prstGeom>
          <a:noFill/>
        </p:spPr>
        <p:txBody>
          <a:bodyPr wrap="none" rtlCol="0">
            <a:spAutoFit/>
          </a:bodyPr>
          <a:lstStyle/>
          <a:p>
            <a:r>
              <a:rPr lang="en-US" sz="2400" dirty="0" smtClean="0">
                <a:solidFill>
                  <a:srgbClr val="C00000"/>
                </a:solidFill>
              </a:rPr>
              <a:t>PT = PAY MORE MONEY</a:t>
            </a:r>
            <a:endParaRPr lang="en-US" sz="2400" dirty="0">
              <a:solidFill>
                <a:srgbClr val="C00000"/>
              </a:solidFill>
            </a:endParaRPr>
          </a:p>
        </p:txBody>
      </p:sp>
      <p:pic>
        <p:nvPicPr>
          <p:cNvPr id="6147" name="Picture 3"/>
          <p:cNvPicPr>
            <a:picLocks noChangeAspect="1" noChangeArrowheads="1"/>
          </p:cNvPicPr>
          <p:nvPr/>
        </p:nvPicPr>
        <p:blipFill>
          <a:blip r:embed="rId3"/>
          <a:srcRect/>
          <a:stretch>
            <a:fillRect/>
          </a:stretch>
        </p:blipFill>
        <p:spPr bwMode="auto">
          <a:xfrm>
            <a:off x="285750" y="2857496"/>
            <a:ext cx="8572500" cy="35719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82594"/>
          </a:xfrm>
        </p:spPr>
        <p:txBody>
          <a:bodyPr>
            <a:normAutofit fontScale="90000"/>
          </a:bodyPr>
          <a:lstStyle/>
          <a:p>
            <a:r>
              <a:rPr lang="en-US" dirty="0" smtClean="0"/>
              <a:t>Poly-Alphabetic: </a:t>
            </a:r>
            <a:r>
              <a:rPr lang="en-US" dirty="0" err="1" smtClean="0"/>
              <a:t>Vigenere</a:t>
            </a:r>
            <a:r>
              <a:rPr lang="en-US" dirty="0" smtClean="0"/>
              <a:t> Cipher</a:t>
            </a:r>
            <a:endParaRPr lang="en-US" dirty="0"/>
          </a:p>
        </p:txBody>
      </p:sp>
      <p:sp>
        <p:nvSpPr>
          <p:cNvPr id="4" name="Slide Number Placeholder 3"/>
          <p:cNvSpPr>
            <a:spLocks noGrp="1"/>
          </p:cNvSpPr>
          <p:nvPr>
            <p:ph type="sldNum" sz="quarter" idx="12"/>
          </p:nvPr>
        </p:nvSpPr>
        <p:spPr/>
        <p:txBody>
          <a:bodyPr/>
          <a:lstStyle/>
          <a:p>
            <a:fld id="{174EB35F-102C-412E-9E9E-AD64D516541E}" type="slidenum">
              <a:rPr lang="en-IN" smtClean="0"/>
              <a:pPr/>
              <a:t>15</a:t>
            </a:fld>
            <a:endParaRPr lang="en-IN"/>
          </a:p>
        </p:txBody>
      </p:sp>
      <p:pic>
        <p:nvPicPr>
          <p:cNvPr id="3074" name="Picture 2"/>
          <p:cNvPicPr>
            <a:picLocks noGrp="1" noChangeAspect="1" noChangeArrowheads="1"/>
          </p:cNvPicPr>
          <p:nvPr>
            <p:ph idx="1"/>
          </p:nvPr>
        </p:nvPicPr>
        <p:blipFill>
          <a:blip r:embed="rId2"/>
          <a:srcRect/>
          <a:stretch>
            <a:fillRect/>
          </a:stretch>
        </p:blipFill>
        <p:spPr bwMode="auto">
          <a:xfrm>
            <a:off x="428596" y="1142984"/>
            <a:ext cx="8715404" cy="3429024"/>
          </a:xfrm>
          <a:prstGeom prst="rect">
            <a:avLst/>
          </a:prstGeom>
          <a:noFill/>
          <a:ln w="9525">
            <a:noFill/>
            <a:miter lim="800000"/>
            <a:headEnd/>
            <a:tailEnd/>
          </a:ln>
          <a:effectLst/>
        </p:spPr>
      </p:pic>
      <p:sp>
        <p:nvSpPr>
          <p:cNvPr id="7" name="TextBox 6"/>
          <p:cNvSpPr txBox="1"/>
          <p:nvPr/>
        </p:nvSpPr>
        <p:spPr>
          <a:xfrm>
            <a:off x="500034" y="5143512"/>
            <a:ext cx="8651343" cy="1384995"/>
          </a:xfrm>
          <a:prstGeom prst="rect">
            <a:avLst/>
          </a:prstGeom>
          <a:noFill/>
        </p:spPr>
        <p:txBody>
          <a:bodyPr wrap="none" rtlCol="0">
            <a:spAutoFit/>
          </a:bodyPr>
          <a:lstStyle/>
          <a:p>
            <a:r>
              <a:rPr lang="en-US" sz="2400" dirty="0" err="1" smtClean="0">
                <a:solidFill>
                  <a:srgbClr val="C00000"/>
                </a:solidFill>
              </a:rPr>
              <a:t>Vigenere</a:t>
            </a:r>
            <a:r>
              <a:rPr lang="en-US" sz="2400" dirty="0" smtClean="0">
                <a:solidFill>
                  <a:srgbClr val="C00000"/>
                </a:solidFill>
              </a:rPr>
              <a:t> key stream is not dependent on the PT; rather the position</a:t>
            </a:r>
          </a:p>
          <a:p>
            <a:r>
              <a:rPr lang="en-US" sz="2400" dirty="0" smtClean="0">
                <a:solidFill>
                  <a:srgbClr val="C00000"/>
                </a:solidFill>
              </a:rPr>
              <a:t> of the character within PT. </a:t>
            </a:r>
          </a:p>
          <a:p>
            <a:endParaRPr lang="en-US" dirty="0" smtClean="0"/>
          </a:p>
          <a:p>
            <a:endParaRPr lang="en-US" dirty="0"/>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pPr eaLnBrk="1" hangingPunct="1"/>
            <a:r>
              <a:rPr lang="en-US" smtClean="0">
                <a:ea typeface="ＭＳ Ｐゴシック" pitchFamily="34" charset="-128"/>
              </a:rPr>
              <a:t>Inverse of 550 in GF(1759)</a:t>
            </a:r>
            <a:endParaRPr lang="en-AU" smtClean="0">
              <a:ea typeface="ＭＳ Ｐゴシック" pitchFamily="34" charset="-128"/>
            </a:endParaRPr>
          </a:p>
        </p:txBody>
      </p:sp>
      <p:sp>
        <p:nvSpPr>
          <p:cNvPr id="21507" name="Text Box 124"/>
          <p:cNvSpPr txBox="1">
            <a:spLocks noChangeArrowheads="1"/>
          </p:cNvSpPr>
          <p:nvPr/>
        </p:nvSpPr>
        <p:spPr bwMode="auto">
          <a:xfrm>
            <a:off x="669925" y="1331913"/>
            <a:ext cx="184150" cy="366712"/>
          </a:xfrm>
          <a:prstGeom prst="rect">
            <a:avLst/>
          </a:prstGeom>
          <a:noFill/>
          <a:ln w="9525">
            <a:noFill/>
            <a:miter lim="800000"/>
            <a:headEnd/>
            <a:tailEnd/>
          </a:ln>
        </p:spPr>
        <p:txBody>
          <a:bodyPr wrap="none">
            <a:spAutoFit/>
          </a:bodyPr>
          <a:lstStyle/>
          <a:p>
            <a:endParaRPr lang="en-US"/>
          </a:p>
        </p:txBody>
      </p:sp>
      <p:graphicFrame>
        <p:nvGraphicFramePr>
          <p:cNvPr id="74028" name="Group 300"/>
          <p:cNvGraphicFramePr>
            <a:graphicFrameLocks noGrp="1"/>
          </p:cNvGraphicFramePr>
          <p:nvPr/>
        </p:nvGraphicFramePr>
        <p:xfrm>
          <a:off x="914400" y="1676400"/>
          <a:ext cx="7239000" cy="3881438"/>
        </p:xfrm>
        <a:graphic>
          <a:graphicData uri="http://schemas.openxmlformats.org/drawingml/2006/table">
            <a:tbl>
              <a:tblPr/>
              <a:tblGrid>
                <a:gridCol w="1035050"/>
                <a:gridCol w="1033463"/>
                <a:gridCol w="1033462"/>
                <a:gridCol w="1033463"/>
                <a:gridCol w="1035050"/>
                <a:gridCol w="1033462"/>
                <a:gridCol w="1035050"/>
              </a:tblGrid>
              <a:tr h="539750">
                <a:tc>
                  <a:txBody>
                    <a:bodyPr/>
                    <a:lstStyle/>
                    <a:p>
                      <a:pPr marL="0" marR="0" lvl="0" indent="0" algn="ctr" defTabSz="914400" rtl="0" eaLnBrk="1" fontAlgn="base" latinLnBrk="0" hangingPunct="1">
                        <a:lnSpc>
                          <a:spcPct val="100000"/>
                        </a:lnSpc>
                        <a:spcBef>
                          <a:spcPts val="300"/>
                        </a:spcBef>
                        <a:spcAft>
                          <a:spcPts val="300"/>
                        </a:spcAft>
                        <a:buClr>
                          <a:schemeClr val="hlink"/>
                        </a:buClr>
                        <a:buSzPct val="80000"/>
                        <a:buFont typeface="Wingdings" pitchFamily="2" charset="2"/>
                        <a:buNone/>
                        <a:tabLst/>
                      </a:pPr>
                      <a:r>
                        <a:rPr kumimoji="0" lang="en-US" sz="2800" b="1" i="0" u="none" strike="noStrike" cap="none" normalizeH="0" baseline="0" smtClean="0">
                          <a:ln>
                            <a:noFill/>
                          </a:ln>
                          <a:solidFill>
                            <a:schemeClr val="tx1"/>
                          </a:solidFill>
                          <a:effectLst/>
                          <a:latin typeface="Times" pitchFamily="-107" charset="0"/>
                          <a:ea typeface="ＭＳ Ｐゴシック" pitchFamily="34" charset="-128"/>
                        </a:rPr>
                        <a:t>Q</a:t>
                      </a:r>
                      <a:endParaRPr kumimoji="0" lang="en-US" sz="2800" b="0" i="0" u="none" strike="noStrike" cap="none" normalizeH="0" baseline="0" smtClean="0">
                        <a:ln>
                          <a:noFill/>
                        </a:ln>
                        <a:solidFill>
                          <a:schemeClr val="tx1"/>
                        </a:solidFill>
                        <a:effectLst>
                          <a:outerShdw blurRad="38100" dist="38100" dir="2700000" algn="tl">
                            <a:srgbClr val="000000"/>
                          </a:outerShdw>
                        </a:effectLst>
                        <a:latin typeface="Arial" pitchFamily="34" charset="0"/>
                        <a:ea typeface="ＭＳ Ｐゴシック" pitchFamily="34" charset="-128"/>
                      </a:endParaRPr>
                    </a:p>
                  </a:txBody>
                  <a:tcPr horzOverflow="overflow">
                    <a:lnL>
                      <a:noFill/>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300"/>
                        </a:spcBef>
                        <a:spcAft>
                          <a:spcPts val="300"/>
                        </a:spcAft>
                        <a:buClr>
                          <a:schemeClr val="hlink"/>
                        </a:buClr>
                        <a:buSzPct val="80000"/>
                        <a:buFont typeface="Wingdings" pitchFamily="2" charset="2"/>
                        <a:buNone/>
                        <a:tabLst/>
                      </a:pPr>
                      <a:r>
                        <a:rPr kumimoji="0" lang="en-US" sz="2800" b="1" i="0" u="none" strike="noStrike" cap="none" normalizeH="0" baseline="0" smtClean="0">
                          <a:ln>
                            <a:noFill/>
                          </a:ln>
                          <a:solidFill>
                            <a:schemeClr val="tx1"/>
                          </a:solidFill>
                          <a:effectLst/>
                          <a:latin typeface="Times" pitchFamily="-107" charset="0"/>
                          <a:ea typeface="ＭＳ Ｐゴシック" pitchFamily="34" charset="-128"/>
                        </a:rPr>
                        <a:t>A1</a:t>
                      </a:r>
                      <a:endParaRPr kumimoji="0" lang="en-US" sz="2800" b="0" i="0" u="none" strike="noStrike" cap="none" normalizeH="0" baseline="0" smtClean="0">
                        <a:ln>
                          <a:noFill/>
                        </a:ln>
                        <a:solidFill>
                          <a:schemeClr val="tx1"/>
                        </a:solidFill>
                        <a:effectLst>
                          <a:outerShdw blurRad="38100" dist="38100" dir="2700000" algn="tl">
                            <a:srgbClr val="000000"/>
                          </a:outerShdw>
                        </a:effectLst>
                        <a:latin typeface="Arial" pitchFamily="34" charset="0"/>
                        <a:ea typeface="ＭＳ Ｐゴシック" pitchFamily="34" charset="-128"/>
                      </a:endParaRPr>
                    </a:p>
                  </a:txBody>
                  <a:tcPr horzOverflow="overflow">
                    <a:lnL>
                      <a:noFill/>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300"/>
                        </a:spcBef>
                        <a:spcAft>
                          <a:spcPts val="300"/>
                        </a:spcAft>
                        <a:buClr>
                          <a:schemeClr val="hlink"/>
                        </a:buClr>
                        <a:buSzPct val="80000"/>
                        <a:buFont typeface="Wingdings" pitchFamily="2" charset="2"/>
                        <a:buNone/>
                        <a:tabLst/>
                      </a:pPr>
                      <a:r>
                        <a:rPr kumimoji="0" lang="en-US" sz="2800" b="1" i="0" u="none" strike="noStrike" cap="none" normalizeH="0" baseline="0" smtClean="0">
                          <a:ln>
                            <a:noFill/>
                          </a:ln>
                          <a:solidFill>
                            <a:schemeClr val="tx1"/>
                          </a:solidFill>
                          <a:effectLst/>
                          <a:latin typeface="Times" pitchFamily="-107" charset="0"/>
                          <a:ea typeface="ＭＳ Ｐゴシック" pitchFamily="34" charset="-128"/>
                        </a:rPr>
                        <a:t>A2</a:t>
                      </a:r>
                      <a:endParaRPr kumimoji="0" lang="en-US" sz="2800" b="0" i="0" u="none" strike="noStrike" cap="none" normalizeH="0" baseline="0" smtClean="0">
                        <a:ln>
                          <a:noFill/>
                        </a:ln>
                        <a:solidFill>
                          <a:schemeClr val="tx1"/>
                        </a:solidFill>
                        <a:effectLst>
                          <a:outerShdw blurRad="38100" dist="38100" dir="2700000" algn="tl">
                            <a:srgbClr val="000000"/>
                          </a:outerShdw>
                        </a:effectLst>
                        <a:latin typeface="Arial" pitchFamily="34" charset="0"/>
                        <a:ea typeface="ＭＳ Ｐゴシック" pitchFamily="34" charset="-128"/>
                      </a:endParaRPr>
                    </a:p>
                  </a:txBody>
                  <a:tcPr horzOverflow="overflow">
                    <a:lnL>
                      <a:noFill/>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300"/>
                        </a:spcBef>
                        <a:spcAft>
                          <a:spcPts val="300"/>
                        </a:spcAft>
                        <a:buClr>
                          <a:schemeClr val="hlink"/>
                        </a:buClr>
                        <a:buSzPct val="80000"/>
                        <a:buFont typeface="Wingdings" pitchFamily="2" charset="2"/>
                        <a:buNone/>
                        <a:tabLst/>
                      </a:pPr>
                      <a:r>
                        <a:rPr kumimoji="0" lang="en-US" sz="2800" b="1" i="0" u="none" strike="noStrike" cap="none" normalizeH="0" baseline="0" smtClean="0">
                          <a:ln>
                            <a:noFill/>
                          </a:ln>
                          <a:solidFill>
                            <a:schemeClr val="tx1"/>
                          </a:solidFill>
                          <a:effectLst/>
                          <a:latin typeface="Times" pitchFamily="-107" charset="0"/>
                          <a:ea typeface="ＭＳ Ｐゴシック" pitchFamily="34" charset="-128"/>
                        </a:rPr>
                        <a:t>A3</a:t>
                      </a:r>
                      <a:endParaRPr kumimoji="0" lang="en-US" sz="2800" b="0" i="0" u="none" strike="noStrike" cap="none" normalizeH="0" baseline="0" smtClean="0">
                        <a:ln>
                          <a:noFill/>
                        </a:ln>
                        <a:solidFill>
                          <a:schemeClr val="tx1"/>
                        </a:solidFill>
                        <a:effectLst>
                          <a:outerShdw blurRad="38100" dist="38100" dir="2700000" algn="tl">
                            <a:srgbClr val="000000"/>
                          </a:outerShdw>
                        </a:effectLst>
                        <a:latin typeface="Arial" pitchFamily="34" charset="0"/>
                        <a:ea typeface="ＭＳ Ｐゴシック" pitchFamily="34" charset="-128"/>
                      </a:endParaRPr>
                    </a:p>
                  </a:txBody>
                  <a:tcPr horzOverflow="overflow">
                    <a:lnL>
                      <a:noFill/>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300"/>
                        </a:spcBef>
                        <a:spcAft>
                          <a:spcPts val="300"/>
                        </a:spcAft>
                        <a:buClr>
                          <a:schemeClr val="hlink"/>
                        </a:buClr>
                        <a:buSzPct val="80000"/>
                        <a:buFont typeface="Wingdings" pitchFamily="2" charset="2"/>
                        <a:buNone/>
                        <a:tabLst/>
                      </a:pPr>
                      <a:r>
                        <a:rPr kumimoji="0" lang="en-US" sz="2800" b="1" i="0" u="none" strike="noStrike" cap="none" normalizeH="0" baseline="0" smtClean="0">
                          <a:ln>
                            <a:noFill/>
                          </a:ln>
                          <a:solidFill>
                            <a:schemeClr val="tx1"/>
                          </a:solidFill>
                          <a:effectLst/>
                          <a:latin typeface="Times" pitchFamily="-107" charset="0"/>
                          <a:ea typeface="ＭＳ Ｐゴシック" pitchFamily="34" charset="-128"/>
                        </a:rPr>
                        <a:t>B1</a:t>
                      </a:r>
                      <a:endParaRPr kumimoji="0" lang="en-US" sz="2800" b="0" i="0" u="none" strike="noStrike" cap="none" normalizeH="0" baseline="0" smtClean="0">
                        <a:ln>
                          <a:noFill/>
                        </a:ln>
                        <a:solidFill>
                          <a:schemeClr val="tx1"/>
                        </a:solidFill>
                        <a:effectLst>
                          <a:outerShdw blurRad="38100" dist="38100" dir="2700000" algn="tl">
                            <a:srgbClr val="000000"/>
                          </a:outerShdw>
                        </a:effectLst>
                        <a:latin typeface="Arial" pitchFamily="34" charset="0"/>
                        <a:ea typeface="ＭＳ Ｐゴシック" pitchFamily="34" charset="-128"/>
                      </a:endParaRPr>
                    </a:p>
                  </a:txBody>
                  <a:tcPr horzOverflow="overflow">
                    <a:lnL>
                      <a:noFill/>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300"/>
                        </a:spcBef>
                        <a:spcAft>
                          <a:spcPts val="300"/>
                        </a:spcAft>
                        <a:buClr>
                          <a:schemeClr val="hlink"/>
                        </a:buClr>
                        <a:buSzPct val="80000"/>
                        <a:buFont typeface="Wingdings" pitchFamily="2" charset="2"/>
                        <a:buNone/>
                        <a:tabLst/>
                      </a:pPr>
                      <a:r>
                        <a:rPr kumimoji="0" lang="en-US" sz="2800" b="1" i="0" u="none" strike="noStrike" cap="none" normalizeH="0" baseline="0" smtClean="0">
                          <a:ln>
                            <a:noFill/>
                          </a:ln>
                          <a:solidFill>
                            <a:schemeClr val="tx1"/>
                          </a:solidFill>
                          <a:effectLst/>
                          <a:latin typeface="Times" pitchFamily="-107" charset="0"/>
                          <a:ea typeface="ＭＳ Ｐゴシック" pitchFamily="34" charset="-128"/>
                        </a:rPr>
                        <a:t>B2</a:t>
                      </a:r>
                      <a:endParaRPr kumimoji="0" lang="en-US" sz="2800" b="0" i="0" u="none" strike="noStrike" cap="none" normalizeH="0" baseline="0" smtClean="0">
                        <a:ln>
                          <a:noFill/>
                        </a:ln>
                        <a:solidFill>
                          <a:schemeClr val="tx1"/>
                        </a:solidFill>
                        <a:effectLst>
                          <a:outerShdw blurRad="38100" dist="38100" dir="2700000" algn="tl">
                            <a:srgbClr val="000000"/>
                          </a:outerShdw>
                        </a:effectLst>
                        <a:latin typeface="Arial" pitchFamily="34" charset="0"/>
                        <a:ea typeface="ＭＳ Ｐゴシック" pitchFamily="34" charset="-128"/>
                      </a:endParaRPr>
                    </a:p>
                  </a:txBody>
                  <a:tcPr horzOverflow="overflow">
                    <a:lnL>
                      <a:noFill/>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300"/>
                        </a:spcBef>
                        <a:spcAft>
                          <a:spcPts val="300"/>
                        </a:spcAft>
                        <a:buClr>
                          <a:schemeClr val="hlink"/>
                        </a:buClr>
                        <a:buSzPct val="80000"/>
                        <a:buFont typeface="Wingdings" pitchFamily="2" charset="2"/>
                        <a:buNone/>
                        <a:tabLst/>
                      </a:pPr>
                      <a:r>
                        <a:rPr kumimoji="0" lang="en-US" sz="2800" b="1" i="0" u="none" strike="noStrike" cap="none" normalizeH="0" baseline="0" smtClean="0">
                          <a:ln>
                            <a:noFill/>
                          </a:ln>
                          <a:solidFill>
                            <a:schemeClr val="tx1"/>
                          </a:solidFill>
                          <a:effectLst/>
                          <a:latin typeface="Times" pitchFamily="-107" charset="0"/>
                          <a:ea typeface="ＭＳ Ｐゴシック" pitchFamily="34" charset="-128"/>
                        </a:rPr>
                        <a:t>B3</a:t>
                      </a:r>
                      <a:endParaRPr kumimoji="0" lang="en-US" sz="2800" b="0" i="0" u="none" strike="noStrike" cap="none" normalizeH="0" baseline="0" smtClean="0">
                        <a:ln>
                          <a:noFill/>
                        </a:ln>
                        <a:solidFill>
                          <a:schemeClr val="tx1"/>
                        </a:solidFill>
                        <a:effectLst>
                          <a:outerShdw blurRad="38100" dist="38100" dir="2700000" algn="tl">
                            <a:srgbClr val="000000"/>
                          </a:outerShdw>
                        </a:effectLst>
                        <a:latin typeface="Arial" pitchFamily="34" charset="0"/>
                        <a:ea typeface="ＭＳ Ｐゴシック" pitchFamily="34" charset="-128"/>
                      </a:endParaRPr>
                    </a:p>
                  </a:txBody>
                  <a:tcPr horzOverflow="overflow">
                    <a:lnL>
                      <a:noFill/>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tr>
              <a:tr h="663575">
                <a:tc>
                  <a:txBody>
                    <a:bodyPr/>
                    <a:lstStyle/>
                    <a:p>
                      <a:pPr marL="0" marR="0" lvl="0" indent="0" algn="ctr" defTabSz="914400" rtl="0" eaLnBrk="1" fontAlgn="base" latinLnBrk="0" hangingPunct="1">
                        <a:lnSpc>
                          <a:spcPct val="100000"/>
                        </a:lnSpc>
                        <a:spcBef>
                          <a:spcPts val="300"/>
                        </a:spcBef>
                        <a:spcAft>
                          <a:spcPts val="300"/>
                        </a:spcAft>
                        <a:buClr>
                          <a:schemeClr val="hlink"/>
                        </a:buClr>
                        <a:buSzPct val="80000"/>
                        <a:buFont typeface="Wingdings" pitchFamily="2" charset="2"/>
                        <a:buNone/>
                        <a:tabLst/>
                      </a:pPr>
                      <a:r>
                        <a:rPr kumimoji="0" lang="en-US" sz="2800" b="0" i="0" u="none" strike="noStrike" cap="none" normalizeH="0" baseline="0" smtClean="0">
                          <a:ln>
                            <a:noFill/>
                          </a:ln>
                          <a:solidFill>
                            <a:schemeClr val="tx1"/>
                          </a:solidFill>
                          <a:effectLst/>
                          <a:latin typeface="Times" pitchFamily="-107" charset="0"/>
                          <a:ea typeface="ＭＳ Ｐゴシック" pitchFamily="34" charset="-128"/>
                        </a:rPr>
                        <a:t>—</a:t>
                      </a:r>
                      <a:endParaRPr kumimoji="0" lang="en-US" sz="2800" b="0" i="0" u="none" strike="noStrike" cap="none" normalizeH="0" baseline="0" smtClean="0">
                        <a:ln>
                          <a:noFill/>
                        </a:ln>
                        <a:solidFill>
                          <a:schemeClr val="tx1"/>
                        </a:solidFill>
                        <a:effectLst>
                          <a:outerShdw blurRad="38100" dist="38100" dir="2700000" algn="tl">
                            <a:srgbClr val="000000"/>
                          </a:outerShdw>
                        </a:effectLst>
                        <a:latin typeface="Arial" pitchFamily="34" charset="0"/>
                        <a:ea typeface="ＭＳ Ｐゴシック" pitchFamily="34" charset="-128"/>
                      </a:endParaRPr>
                    </a:p>
                  </a:txBody>
                  <a:tcPr horzOverflow="overflow">
                    <a:lnL>
                      <a:noFill/>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ts val="300"/>
                        </a:spcBef>
                        <a:spcAft>
                          <a:spcPts val="300"/>
                        </a:spcAft>
                        <a:buClr>
                          <a:schemeClr val="hlink"/>
                        </a:buClr>
                        <a:buSzPct val="80000"/>
                        <a:buFont typeface="Wingdings" pitchFamily="2" charset="2"/>
                        <a:buNone/>
                        <a:tabLst/>
                      </a:pPr>
                      <a:r>
                        <a:rPr kumimoji="0" lang="en-US" sz="2800" b="0" i="0" u="none" strike="noStrike" cap="none" normalizeH="0" baseline="0" smtClean="0">
                          <a:ln>
                            <a:noFill/>
                          </a:ln>
                          <a:solidFill>
                            <a:schemeClr val="tx1"/>
                          </a:solidFill>
                          <a:effectLst/>
                          <a:latin typeface="Times" pitchFamily="-107" charset="0"/>
                          <a:ea typeface="ＭＳ Ｐゴシック" pitchFamily="34" charset="-128"/>
                        </a:rPr>
                        <a:t>1</a:t>
                      </a:r>
                      <a:endParaRPr kumimoji="0" lang="en-US" sz="2800" b="0" i="0" u="none" strike="noStrike" cap="none" normalizeH="0" baseline="0" smtClean="0">
                        <a:ln>
                          <a:noFill/>
                        </a:ln>
                        <a:solidFill>
                          <a:schemeClr val="tx1"/>
                        </a:solidFill>
                        <a:effectLst>
                          <a:outerShdw blurRad="38100" dist="38100" dir="2700000" algn="tl">
                            <a:srgbClr val="000000"/>
                          </a:outerShdw>
                        </a:effectLst>
                        <a:latin typeface="Arial" pitchFamily="34" charset="0"/>
                        <a:ea typeface="ＭＳ Ｐゴシック" pitchFamily="34" charset="-128"/>
                      </a:endParaRPr>
                    </a:p>
                  </a:txBody>
                  <a:tcPr horzOverflow="overflow">
                    <a:lnL>
                      <a:noFill/>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ts val="300"/>
                        </a:spcBef>
                        <a:spcAft>
                          <a:spcPts val="300"/>
                        </a:spcAft>
                        <a:buClr>
                          <a:schemeClr val="hlink"/>
                        </a:buClr>
                        <a:buSzPct val="80000"/>
                        <a:buFont typeface="Wingdings" pitchFamily="2" charset="2"/>
                        <a:buNone/>
                        <a:tabLst/>
                      </a:pPr>
                      <a:r>
                        <a:rPr kumimoji="0" lang="en-US" sz="2800" b="0" i="0" u="none" strike="noStrike" cap="none" normalizeH="0" baseline="0" smtClean="0">
                          <a:ln>
                            <a:noFill/>
                          </a:ln>
                          <a:solidFill>
                            <a:schemeClr val="tx1"/>
                          </a:solidFill>
                          <a:effectLst/>
                          <a:latin typeface="Times" pitchFamily="-107" charset="0"/>
                          <a:ea typeface="ＭＳ Ｐゴシック" pitchFamily="34" charset="-128"/>
                        </a:rPr>
                        <a:t>0</a:t>
                      </a:r>
                      <a:endParaRPr kumimoji="0" lang="en-US" sz="2800" b="0" i="0" u="none" strike="noStrike" cap="none" normalizeH="0" baseline="0" smtClean="0">
                        <a:ln>
                          <a:noFill/>
                        </a:ln>
                        <a:solidFill>
                          <a:schemeClr val="tx1"/>
                        </a:solidFill>
                        <a:effectLst>
                          <a:outerShdw blurRad="38100" dist="38100" dir="2700000" algn="tl">
                            <a:srgbClr val="000000"/>
                          </a:outerShdw>
                        </a:effectLst>
                        <a:latin typeface="Arial" pitchFamily="34" charset="0"/>
                        <a:ea typeface="ＭＳ Ｐゴシック" pitchFamily="34" charset="-128"/>
                      </a:endParaRPr>
                    </a:p>
                  </a:txBody>
                  <a:tcPr horzOverflow="overflow">
                    <a:lnL>
                      <a:noFill/>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ts val="300"/>
                        </a:spcBef>
                        <a:spcAft>
                          <a:spcPts val="300"/>
                        </a:spcAft>
                        <a:buClr>
                          <a:schemeClr val="hlink"/>
                        </a:buClr>
                        <a:buSzPct val="80000"/>
                        <a:buFont typeface="Wingdings" pitchFamily="2" charset="2"/>
                        <a:buNone/>
                        <a:tabLst/>
                      </a:pPr>
                      <a:r>
                        <a:rPr kumimoji="0" lang="en-US" sz="2800" b="0" i="0" u="none" strike="noStrike" cap="none" normalizeH="0" baseline="0" smtClean="0">
                          <a:ln>
                            <a:noFill/>
                          </a:ln>
                          <a:solidFill>
                            <a:schemeClr val="tx1"/>
                          </a:solidFill>
                          <a:effectLst/>
                          <a:latin typeface="Times" pitchFamily="-107" charset="0"/>
                          <a:ea typeface="ＭＳ Ｐゴシック" pitchFamily="34" charset="-128"/>
                        </a:rPr>
                        <a:t>1759</a:t>
                      </a:r>
                      <a:endParaRPr kumimoji="0" lang="en-US" sz="2800" b="0" i="0" u="none" strike="noStrike" cap="none" normalizeH="0" baseline="0" smtClean="0">
                        <a:ln>
                          <a:noFill/>
                        </a:ln>
                        <a:solidFill>
                          <a:schemeClr val="tx1"/>
                        </a:solidFill>
                        <a:effectLst>
                          <a:outerShdw blurRad="38100" dist="38100" dir="2700000" algn="tl">
                            <a:srgbClr val="000000"/>
                          </a:outerShdw>
                        </a:effectLst>
                        <a:latin typeface="Arial" pitchFamily="34" charset="0"/>
                        <a:ea typeface="ＭＳ Ｐゴシック" pitchFamily="34" charset="-128"/>
                      </a:endParaRPr>
                    </a:p>
                  </a:txBody>
                  <a:tcPr horzOverflow="overflow">
                    <a:lnL>
                      <a:noFill/>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ts val="300"/>
                        </a:spcBef>
                        <a:spcAft>
                          <a:spcPts val="300"/>
                        </a:spcAft>
                        <a:buClr>
                          <a:schemeClr val="hlink"/>
                        </a:buClr>
                        <a:buSzPct val="80000"/>
                        <a:buFont typeface="Wingdings" pitchFamily="2" charset="2"/>
                        <a:buNone/>
                        <a:tabLst/>
                      </a:pPr>
                      <a:r>
                        <a:rPr kumimoji="0" lang="en-US" sz="2800" b="0" i="0" u="none" strike="noStrike" cap="none" normalizeH="0" baseline="0" smtClean="0">
                          <a:ln>
                            <a:noFill/>
                          </a:ln>
                          <a:solidFill>
                            <a:schemeClr val="tx1"/>
                          </a:solidFill>
                          <a:effectLst/>
                          <a:latin typeface="Times" pitchFamily="-107" charset="0"/>
                          <a:ea typeface="ＭＳ Ｐゴシック" pitchFamily="34" charset="-128"/>
                        </a:rPr>
                        <a:t>0</a:t>
                      </a:r>
                      <a:endParaRPr kumimoji="0" lang="en-US" sz="2800" b="0" i="0" u="none" strike="noStrike" cap="none" normalizeH="0" baseline="0" smtClean="0">
                        <a:ln>
                          <a:noFill/>
                        </a:ln>
                        <a:solidFill>
                          <a:schemeClr val="tx1"/>
                        </a:solidFill>
                        <a:effectLst>
                          <a:outerShdw blurRad="38100" dist="38100" dir="2700000" algn="tl">
                            <a:srgbClr val="000000"/>
                          </a:outerShdw>
                        </a:effectLst>
                        <a:latin typeface="Arial" pitchFamily="34" charset="0"/>
                        <a:ea typeface="ＭＳ Ｐゴシック" pitchFamily="34" charset="-128"/>
                      </a:endParaRPr>
                    </a:p>
                  </a:txBody>
                  <a:tcPr horzOverflow="overflow">
                    <a:lnL>
                      <a:noFill/>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ts val="300"/>
                        </a:spcBef>
                        <a:spcAft>
                          <a:spcPts val="300"/>
                        </a:spcAft>
                        <a:buClr>
                          <a:schemeClr val="hlink"/>
                        </a:buClr>
                        <a:buSzPct val="80000"/>
                        <a:buFont typeface="Wingdings" pitchFamily="2" charset="2"/>
                        <a:buNone/>
                        <a:tabLst/>
                      </a:pPr>
                      <a:r>
                        <a:rPr kumimoji="0" lang="en-US" sz="2800" b="0" i="0" u="none" strike="noStrike" cap="none" normalizeH="0" baseline="0" smtClean="0">
                          <a:ln>
                            <a:noFill/>
                          </a:ln>
                          <a:solidFill>
                            <a:schemeClr val="tx1"/>
                          </a:solidFill>
                          <a:effectLst/>
                          <a:latin typeface="Times" pitchFamily="-107" charset="0"/>
                          <a:ea typeface="ＭＳ Ｐゴシック" pitchFamily="34" charset="-128"/>
                        </a:rPr>
                        <a:t>1</a:t>
                      </a:r>
                      <a:endParaRPr kumimoji="0" lang="en-US" sz="2800" b="0" i="0" u="none" strike="noStrike" cap="none" normalizeH="0" baseline="0" smtClean="0">
                        <a:ln>
                          <a:noFill/>
                        </a:ln>
                        <a:solidFill>
                          <a:schemeClr val="tx1"/>
                        </a:solidFill>
                        <a:effectLst>
                          <a:outerShdw blurRad="38100" dist="38100" dir="2700000" algn="tl">
                            <a:srgbClr val="000000"/>
                          </a:outerShdw>
                        </a:effectLst>
                        <a:latin typeface="Arial" pitchFamily="34" charset="0"/>
                        <a:ea typeface="ＭＳ Ｐゴシック" pitchFamily="34" charset="-128"/>
                      </a:endParaRPr>
                    </a:p>
                  </a:txBody>
                  <a:tcPr horzOverflow="overflow">
                    <a:lnL>
                      <a:noFill/>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ts val="300"/>
                        </a:spcBef>
                        <a:spcAft>
                          <a:spcPts val="300"/>
                        </a:spcAft>
                        <a:buClr>
                          <a:schemeClr val="hlink"/>
                        </a:buClr>
                        <a:buSzPct val="80000"/>
                        <a:buFont typeface="Wingdings" pitchFamily="2" charset="2"/>
                        <a:buNone/>
                        <a:tabLst/>
                      </a:pPr>
                      <a:r>
                        <a:rPr kumimoji="0" lang="en-US" sz="2800" b="0" i="0" u="none" strike="noStrike" cap="none" normalizeH="0" baseline="0" smtClean="0">
                          <a:ln>
                            <a:noFill/>
                          </a:ln>
                          <a:solidFill>
                            <a:schemeClr val="tx1"/>
                          </a:solidFill>
                          <a:effectLst/>
                          <a:latin typeface="Times" pitchFamily="-107" charset="0"/>
                          <a:ea typeface="ＭＳ Ｐゴシック" pitchFamily="34" charset="-128"/>
                        </a:rPr>
                        <a:t>550</a:t>
                      </a:r>
                      <a:endParaRPr kumimoji="0" lang="en-US" sz="2800" b="0" i="0" u="none" strike="noStrike" cap="none" normalizeH="0" baseline="0" smtClean="0">
                        <a:ln>
                          <a:noFill/>
                        </a:ln>
                        <a:solidFill>
                          <a:schemeClr val="tx1"/>
                        </a:solidFill>
                        <a:effectLst>
                          <a:outerShdw blurRad="38100" dist="38100" dir="2700000" algn="tl">
                            <a:srgbClr val="000000"/>
                          </a:outerShdw>
                        </a:effectLst>
                        <a:latin typeface="Arial" pitchFamily="34" charset="0"/>
                        <a:ea typeface="ＭＳ Ｐゴシック" pitchFamily="34" charset="-128"/>
                      </a:endParaRPr>
                    </a:p>
                  </a:txBody>
                  <a:tcPr horzOverflow="overflow">
                    <a:lnL>
                      <a:noFill/>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tr>
              <a:tr h="541338">
                <a:tc>
                  <a:txBody>
                    <a:bodyPr/>
                    <a:lstStyle/>
                    <a:p>
                      <a:pPr marL="0" marR="0" lvl="0" indent="0" algn="ctr" defTabSz="914400" rtl="0" eaLnBrk="1" fontAlgn="base" latinLnBrk="0" hangingPunct="1">
                        <a:lnSpc>
                          <a:spcPct val="100000"/>
                        </a:lnSpc>
                        <a:spcBef>
                          <a:spcPts val="300"/>
                        </a:spcBef>
                        <a:spcAft>
                          <a:spcPts val="300"/>
                        </a:spcAft>
                        <a:buClr>
                          <a:schemeClr val="hlink"/>
                        </a:buClr>
                        <a:buSzPct val="80000"/>
                        <a:buFont typeface="Wingdings" pitchFamily="2" charset="2"/>
                        <a:buNone/>
                        <a:tabLst/>
                      </a:pPr>
                      <a:r>
                        <a:rPr kumimoji="0" lang="en-US" sz="2800" b="0" i="0" u="none" strike="noStrike" cap="none" normalizeH="0" baseline="0" smtClean="0">
                          <a:ln>
                            <a:noFill/>
                          </a:ln>
                          <a:solidFill>
                            <a:schemeClr val="tx1"/>
                          </a:solidFill>
                          <a:effectLst/>
                          <a:latin typeface="Times" pitchFamily="-107" charset="0"/>
                          <a:ea typeface="ＭＳ Ｐゴシック" pitchFamily="34" charset="-128"/>
                        </a:rPr>
                        <a:t>3</a:t>
                      </a:r>
                      <a:endParaRPr kumimoji="0" lang="en-US" sz="2800" b="0" i="0" u="none" strike="noStrike" cap="none" normalizeH="0" baseline="0" smtClean="0">
                        <a:ln>
                          <a:noFill/>
                        </a:ln>
                        <a:solidFill>
                          <a:schemeClr val="tx1"/>
                        </a:solidFill>
                        <a:effectLst>
                          <a:outerShdw blurRad="38100" dist="38100" dir="2700000" algn="tl">
                            <a:srgbClr val="000000"/>
                          </a:outerShdw>
                        </a:effectLst>
                        <a:latin typeface="Arial" pitchFamily="34" charset="0"/>
                        <a:ea typeface="ＭＳ Ｐゴシック" pitchFamily="34" charset="-128"/>
                      </a:endParaRPr>
                    </a:p>
                  </a:txBody>
                  <a:tcP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ts val="300"/>
                        </a:spcBef>
                        <a:spcAft>
                          <a:spcPts val="300"/>
                        </a:spcAft>
                        <a:buClr>
                          <a:schemeClr val="hlink"/>
                        </a:buClr>
                        <a:buSzPct val="80000"/>
                        <a:buFont typeface="Wingdings" pitchFamily="2" charset="2"/>
                        <a:buNone/>
                        <a:tabLst/>
                      </a:pPr>
                      <a:r>
                        <a:rPr kumimoji="0" lang="en-US" sz="2800" b="0" i="0" u="none" strike="noStrike" cap="none" normalizeH="0" baseline="0" smtClean="0">
                          <a:ln>
                            <a:noFill/>
                          </a:ln>
                          <a:solidFill>
                            <a:schemeClr val="tx1"/>
                          </a:solidFill>
                          <a:effectLst/>
                          <a:latin typeface="Times" pitchFamily="-107" charset="0"/>
                          <a:ea typeface="ＭＳ Ｐゴシック" pitchFamily="34" charset="-128"/>
                        </a:rPr>
                        <a:t>0</a:t>
                      </a:r>
                      <a:endParaRPr kumimoji="0" lang="en-US" sz="2800" b="0" i="0" u="none" strike="noStrike" cap="none" normalizeH="0" baseline="0" smtClean="0">
                        <a:ln>
                          <a:noFill/>
                        </a:ln>
                        <a:solidFill>
                          <a:schemeClr val="tx1"/>
                        </a:solidFill>
                        <a:effectLst>
                          <a:outerShdw blurRad="38100" dist="38100" dir="2700000" algn="tl">
                            <a:srgbClr val="000000"/>
                          </a:outerShdw>
                        </a:effectLst>
                        <a:latin typeface="Arial" pitchFamily="34" charset="0"/>
                        <a:ea typeface="ＭＳ Ｐゴシック" pitchFamily="34" charset="-128"/>
                      </a:endParaRPr>
                    </a:p>
                  </a:txBody>
                  <a:tcP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ts val="300"/>
                        </a:spcBef>
                        <a:spcAft>
                          <a:spcPts val="300"/>
                        </a:spcAft>
                        <a:buClr>
                          <a:schemeClr val="hlink"/>
                        </a:buClr>
                        <a:buSzPct val="80000"/>
                        <a:buFont typeface="Wingdings" pitchFamily="2" charset="2"/>
                        <a:buNone/>
                        <a:tabLst/>
                      </a:pPr>
                      <a:r>
                        <a:rPr kumimoji="0" lang="en-US" sz="2800" b="0" i="0" u="none" strike="noStrike" cap="none" normalizeH="0" baseline="0" smtClean="0">
                          <a:ln>
                            <a:noFill/>
                          </a:ln>
                          <a:solidFill>
                            <a:schemeClr val="tx1"/>
                          </a:solidFill>
                          <a:effectLst/>
                          <a:latin typeface="Times" pitchFamily="-107" charset="0"/>
                          <a:ea typeface="ＭＳ Ｐゴシック" pitchFamily="34" charset="-128"/>
                        </a:rPr>
                        <a:t>1</a:t>
                      </a:r>
                      <a:endParaRPr kumimoji="0" lang="en-US" sz="2800" b="0" i="0" u="none" strike="noStrike" cap="none" normalizeH="0" baseline="0" smtClean="0">
                        <a:ln>
                          <a:noFill/>
                        </a:ln>
                        <a:solidFill>
                          <a:schemeClr val="tx1"/>
                        </a:solidFill>
                        <a:effectLst>
                          <a:outerShdw blurRad="38100" dist="38100" dir="2700000" algn="tl">
                            <a:srgbClr val="000000"/>
                          </a:outerShdw>
                        </a:effectLst>
                        <a:latin typeface="Arial" pitchFamily="34" charset="0"/>
                        <a:ea typeface="ＭＳ Ｐゴシック" pitchFamily="34" charset="-128"/>
                      </a:endParaRPr>
                    </a:p>
                  </a:txBody>
                  <a:tcP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ts val="300"/>
                        </a:spcBef>
                        <a:spcAft>
                          <a:spcPts val="300"/>
                        </a:spcAft>
                        <a:buClr>
                          <a:schemeClr val="hlink"/>
                        </a:buClr>
                        <a:buSzPct val="80000"/>
                        <a:buFont typeface="Wingdings" pitchFamily="2" charset="2"/>
                        <a:buNone/>
                        <a:tabLst/>
                      </a:pPr>
                      <a:r>
                        <a:rPr kumimoji="0" lang="en-US" sz="2800" b="0" i="0" u="none" strike="noStrike" cap="none" normalizeH="0" baseline="0" smtClean="0">
                          <a:ln>
                            <a:noFill/>
                          </a:ln>
                          <a:solidFill>
                            <a:schemeClr val="tx1"/>
                          </a:solidFill>
                          <a:effectLst/>
                          <a:latin typeface="Times" pitchFamily="-107" charset="0"/>
                          <a:ea typeface="ＭＳ Ｐゴシック" pitchFamily="34" charset="-128"/>
                        </a:rPr>
                        <a:t>550</a:t>
                      </a:r>
                      <a:endParaRPr kumimoji="0" lang="en-US" sz="2800" b="0" i="0" u="none" strike="noStrike" cap="none" normalizeH="0" baseline="0" smtClean="0">
                        <a:ln>
                          <a:noFill/>
                        </a:ln>
                        <a:solidFill>
                          <a:schemeClr val="tx1"/>
                        </a:solidFill>
                        <a:effectLst>
                          <a:outerShdw blurRad="38100" dist="38100" dir="2700000" algn="tl">
                            <a:srgbClr val="000000"/>
                          </a:outerShdw>
                        </a:effectLst>
                        <a:latin typeface="Arial" pitchFamily="34" charset="0"/>
                        <a:ea typeface="ＭＳ Ｐゴシック" pitchFamily="34" charset="-128"/>
                      </a:endParaRPr>
                    </a:p>
                  </a:txBody>
                  <a:tcP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ts val="300"/>
                        </a:spcBef>
                        <a:spcAft>
                          <a:spcPts val="300"/>
                        </a:spcAft>
                        <a:buClr>
                          <a:schemeClr val="hlink"/>
                        </a:buClr>
                        <a:buSzPct val="80000"/>
                        <a:buFont typeface="Wingdings" pitchFamily="2" charset="2"/>
                        <a:buNone/>
                        <a:tabLst/>
                      </a:pPr>
                      <a:r>
                        <a:rPr kumimoji="0" lang="en-US" sz="2800" b="0" i="0" u="none" strike="noStrike" cap="none" normalizeH="0" baseline="0" smtClean="0">
                          <a:ln>
                            <a:noFill/>
                          </a:ln>
                          <a:solidFill>
                            <a:schemeClr val="tx1"/>
                          </a:solidFill>
                          <a:effectLst/>
                          <a:latin typeface="Times" pitchFamily="-107" charset="0"/>
                          <a:ea typeface="ＭＳ Ｐゴシック" pitchFamily="34" charset="-128"/>
                        </a:rPr>
                        <a:t>1</a:t>
                      </a:r>
                      <a:endParaRPr kumimoji="0" lang="en-US" sz="2800" b="0" i="0" u="none" strike="noStrike" cap="none" normalizeH="0" baseline="0" smtClean="0">
                        <a:ln>
                          <a:noFill/>
                        </a:ln>
                        <a:solidFill>
                          <a:schemeClr val="tx1"/>
                        </a:solidFill>
                        <a:effectLst>
                          <a:outerShdw blurRad="38100" dist="38100" dir="2700000" algn="tl">
                            <a:srgbClr val="000000"/>
                          </a:outerShdw>
                        </a:effectLst>
                        <a:latin typeface="Arial" pitchFamily="34" charset="0"/>
                        <a:ea typeface="ＭＳ Ｐゴシック" pitchFamily="34" charset="-128"/>
                      </a:endParaRPr>
                    </a:p>
                  </a:txBody>
                  <a:tcP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ts val="300"/>
                        </a:spcBef>
                        <a:spcAft>
                          <a:spcPts val="300"/>
                        </a:spcAft>
                        <a:buClr>
                          <a:schemeClr val="hlink"/>
                        </a:buClr>
                        <a:buSzPct val="80000"/>
                        <a:buFont typeface="Wingdings" pitchFamily="2" charset="2"/>
                        <a:buNone/>
                        <a:tabLst/>
                      </a:pPr>
                      <a:r>
                        <a:rPr kumimoji="0" lang="en-US" sz="2800" b="0" i="0" u="none" strike="noStrike" cap="none" normalizeH="0" baseline="0" smtClean="0">
                          <a:ln>
                            <a:noFill/>
                          </a:ln>
                          <a:solidFill>
                            <a:schemeClr val="tx1"/>
                          </a:solidFill>
                          <a:effectLst/>
                          <a:latin typeface="Times" pitchFamily="-107" charset="0"/>
                          <a:ea typeface="ＭＳ Ｐゴシック" pitchFamily="34" charset="-128"/>
                        </a:rPr>
                        <a:t>–3</a:t>
                      </a:r>
                      <a:endParaRPr kumimoji="0" lang="en-US" sz="2800" b="0" i="0" u="none" strike="noStrike" cap="none" normalizeH="0" baseline="0" smtClean="0">
                        <a:ln>
                          <a:noFill/>
                        </a:ln>
                        <a:solidFill>
                          <a:schemeClr val="tx1"/>
                        </a:solidFill>
                        <a:effectLst>
                          <a:outerShdw blurRad="38100" dist="38100" dir="2700000" algn="tl">
                            <a:srgbClr val="000000"/>
                          </a:outerShdw>
                        </a:effectLst>
                        <a:latin typeface="Arial" pitchFamily="34" charset="0"/>
                        <a:ea typeface="ＭＳ Ｐゴシック" pitchFamily="34" charset="-128"/>
                      </a:endParaRPr>
                    </a:p>
                  </a:txBody>
                  <a:tcP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ts val="300"/>
                        </a:spcBef>
                        <a:spcAft>
                          <a:spcPts val="300"/>
                        </a:spcAft>
                        <a:buClr>
                          <a:schemeClr val="hlink"/>
                        </a:buClr>
                        <a:buSzPct val="80000"/>
                        <a:buFont typeface="Wingdings" pitchFamily="2" charset="2"/>
                        <a:buNone/>
                        <a:tabLst/>
                      </a:pPr>
                      <a:r>
                        <a:rPr kumimoji="0" lang="en-US" sz="2800" b="0" i="0" u="none" strike="noStrike" cap="none" normalizeH="0" baseline="0" smtClean="0">
                          <a:ln>
                            <a:noFill/>
                          </a:ln>
                          <a:solidFill>
                            <a:schemeClr val="tx1"/>
                          </a:solidFill>
                          <a:effectLst/>
                          <a:latin typeface="Times" pitchFamily="-107" charset="0"/>
                          <a:ea typeface="ＭＳ Ｐゴシック" pitchFamily="34" charset="-128"/>
                        </a:rPr>
                        <a:t>109</a:t>
                      </a:r>
                      <a:endParaRPr kumimoji="0" lang="en-US" sz="2800" b="0" i="0" u="none" strike="noStrike" cap="none" normalizeH="0" baseline="0" smtClean="0">
                        <a:ln>
                          <a:noFill/>
                        </a:ln>
                        <a:solidFill>
                          <a:schemeClr val="tx1"/>
                        </a:solidFill>
                        <a:effectLst>
                          <a:outerShdw blurRad="38100" dist="38100" dir="2700000" algn="tl">
                            <a:srgbClr val="000000"/>
                          </a:outerShdw>
                        </a:effectLst>
                        <a:latin typeface="Arial" pitchFamily="34" charset="0"/>
                        <a:ea typeface="ＭＳ Ｐゴシック" pitchFamily="34" charset="-128"/>
                      </a:endParaRPr>
                    </a:p>
                  </a:txBody>
                  <a:tcPr horzOverflow="overflow">
                    <a:lnL>
                      <a:noFill/>
                    </a:lnL>
                    <a:lnR>
                      <a:noFill/>
                    </a:lnR>
                    <a:lnT>
                      <a:noFill/>
                    </a:lnT>
                    <a:lnB>
                      <a:noFill/>
                    </a:lnB>
                    <a:lnTlToBr>
                      <a:noFill/>
                    </a:lnTlToBr>
                    <a:lnBlToTr>
                      <a:noFill/>
                    </a:lnBlToTr>
                    <a:noFill/>
                  </a:tcPr>
                </a:tc>
              </a:tr>
              <a:tr h="539750">
                <a:tc>
                  <a:txBody>
                    <a:bodyPr/>
                    <a:lstStyle/>
                    <a:p>
                      <a:pPr marL="0" marR="0" lvl="0" indent="0" algn="ctr" defTabSz="914400" rtl="0" eaLnBrk="1" fontAlgn="base" latinLnBrk="0" hangingPunct="1">
                        <a:lnSpc>
                          <a:spcPct val="100000"/>
                        </a:lnSpc>
                        <a:spcBef>
                          <a:spcPts val="300"/>
                        </a:spcBef>
                        <a:spcAft>
                          <a:spcPts val="300"/>
                        </a:spcAft>
                        <a:buClr>
                          <a:schemeClr val="hlink"/>
                        </a:buClr>
                        <a:buSzPct val="80000"/>
                        <a:buFont typeface="Wingdings" pitchFamily="2" charset="2"/>
                        <a:buNone/>
                        <a:tabLst/>
                      </a:pPr>
                      <a:r>
                        <a:rPr kumimoji="0" lang="en-US" sz="2800" b="0" i="0" u="none" strike="noStrike" cap="none" normalizeH="0" baseline="0" smtClean="0">
                          <a:ln>
                            <a:noFill/>
                          </a:ln>
                          <a:solidFill>
                            <a:schemeClr val="tx1"/>
                          </a:solidFill>
                          <a:effectLst/>
                          <a:latin typeface="Times" pitchFamily="-107" charset="0"/>
                          <a:ea typeface="ＭＳ Ｐゴシック" pitchFamily="34" charset="-128"/>
                        </a:rPr>
                        <a:t>5</a:t>
                      </a:r>
                      <a:endParaRPr kumimoji="0" lang="en-US" sz="2800" b="0" i="0" u="none" strike="noStrike" cap="none" normalizeH="0" baseline="0" smtClean="0">
                        <a:ln>
                          <a:noFill/>
                        </a:ln>
                        <a:solidFill>
                          <a:schemeClr val="tx1"/>
                        </a:solidFill>
                        <a:effectLst>
                          <a:outerShdw blurRad="38100" dist="38100" dir="2700000" algn="tl">
                            <a:srgbClr val="000000"/>
                          </a:outerShdw>
                        </a:effectLst>
                        <a:latin typeface="Arial" pitchFamily="34" charset="0"/>
                        <a:ea typeface="ＭＳ Ｐゴシック" pitchFamily="34" charset="-128"/>
                      </a:endParaRPr>
                    </a:p>
                  </a:txBody>
                  <a:tcP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ts val="300"/>
                        </a:spcBef>
                        <a:spcAft>
                          <a:spcPts val="300"/>
                        </a:spcAft>
                        <a:buClr>
                          <a:schemeClr val="hlink"/>
                        </a:buClr>
                        <a:buSzPct val="80000"/>
                        <a:buFont typeface="Wingdings" pitchFamily="2" charset="2"/>
                        <a:buNone/>
                        <a:tabLst/>
                      </a:pPr>
                      <a:r>
                        <a:rPr kumimoji="0" lang="en-US" sz="2800" b="0" i="0" u="none" strike="noStrike" cap="none" normalizeH="0" baseline="0" smtClean="0">
                          <a:ln>
                            <a:noFill/>
                          </a:ln>
                          <a:solidFill>
                            <a:schemeClr val="tx1"/>
                          </a:solidFill>
                          <a:effectLst/>
                          <a:latin typeface="Times" pitchFamily="-107" charset="0"/>
                          <a:ea typeface="ＭＳ Ｐゴシック" pitchFamily="34" charset="-128"/>
                        </a:rPr>
                        <a:t>1</a:t>
                      </a:r>
                      <a:endParaRPr kumimoji="0" lang="en-US" sz="2800" b="0" i="0" u="none" strike="noStrike" cap="none" normalizeH="0" baseline="0" smtClean="0">
                        <a:ln>
                          <a:noFill/>
                        </a:ln>
                        <a:solidFill>
                          <a:schemeClr val="tx1"/>
                        </a:solidFill>
                        <a:effectLst>
                          <a:outerShdw blurRad="38100" dist="38100" dir="2700000" algn="tl">
                            <a:srgbClr val="000000"/>
                          </a:outerShdw>
                        </a:effectLst>
                        <a:latin typeface="Arial" pitchFamily="34" charset="0"/>
                        <a:ea typeface="ＭＳ Ｐゴシック" pitchFamily="34" charset="-128"/>
                      </a:endParaRPr>
                    </a:p>
                  </a:txBody>
                  <a:tcP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ts val="300"/>
                        </a:spcBef>
                        <a:spcAft>
                          <a:spcPts val="300"/>
                        </a:spcAft>
                        <a:buClr>
                          <a:schemeClr val="hlink"/>
                        </a:buClr>
                        <a:buSzPct val="80000"/>
                        <a:buFont typeface="Wingdings" pitchFamily="2" charset="2"/>
                        <a:buNone/>
                        <a:tabLst/>
                      </a:pPr>
                      <a:r>
                        <a:rPr kumimoji="0" lang="en-US" sz="2800" b="0" i="0" u="none" strike="noStrike" cap="none" normalizeH="0" baseline="0" smtClean="0">
                          <a:ln>
                            <a:noFill/>
                          </a:ln>
                          <a:solidFill>
                            <a:schemeClr val="tx1"/>
                          </a:solidFill>
                          <a:effectLst/>
                          <a:latin typeface="Times" pitchFamily="-107" charset="0"/>
                          <a:ea typeface="ＭＳ Ｐゴシック" pitchFamily="34" charset="-128"/>
                        </a:rPr>
                        <a:t>–3</a:t>
                      </a:r>
                      <a:endParaRPr kumimoji="0" lang="en-US" sz="2800" b="0" i="0" u="none" strike="noStrike" cap="none" normalizeH="0" baseline="0" smtClean="0">
                        <a:ln>
                          <a:noFill/>
                        </a:ln>
                        <a:solidFill>
                          <a:schemeClr val="tx1"/>
                        </a:solidFill>
                        <a:effectLst>
                          <a:outerShdw blurRad="38100" dist="38100" dir="2700000" algn="tl">
                            <a:srgbClr val="000000"/>
                          </a:outerShdw>
                        </a:effectLst>
                        <a:latin typeface="Arial" pitchFamily="34" charset="0"/>
                        <a:ea typeface="ＭＳ Ｐゴシック" pitchFamily="34" charset="-128"/>
                      </a:endParaRPr>
                    </a:p>
                  </a:txBody>
                  <a:tcP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ts val="300"/>
                        </a:spcBef>
                        <a:spcAft>
                          <a:spcPts val="300"/>
                        </a:spcAft>
                        <a:buClr>
                          <a:schemeClr val="hlink"/>
                        </a:buClr>
                        <a:buSzPct val="80000"/>
                        <a:buFont typeface="Wingdings" pitchFamily="2" charset="2"/>
                        <a:buNone/>
                        <a:tabLst/>
                      </a:pPr>
                      <a:r>
                        <a:rPr kumimoji="0" lang="en-US" sz="2800" b="0" i="0" u="none" strike="noStrike" cap="none" normalizeH="0" baseline="0" smtClean="0">
                          <a:ln>
                            <a:noFill/>
                          </a:ln>
                          <a:solidFill>
                            <a:schemeClr val="tx1"/>
                          </a:solidFill>
                          <a:effectLst/>
                          <a:latin typeface="Times" pitchFamily="-107" charset="0"/>
                          <a:ea typeface="ＭＳ Ｐゴシック" pitchFamily="34" charset="-128"/>
                        </a:rPr>
                        <a:t>109</a:t>
                      </a:r>
                      <a:endParaRPr kumimoji="0" lang="en-US" sz="2800" b="0" i="0" u="none" strike="noStrike" cap="none" normalizeH="0" baseline="0" smtClean="0">
                        <a:ln>
                          <a:noFill/>
                        </a:ln>
                        <a:solidFill>
                          <a:schemeClr val="tx1"/>
                        </a:solidFill>
                        <a:effectLst>
                          <a:outerShdw blurRad="38100" dist="38100" dir="2700000" algn="tl">
                            <a:srgbClr val="000000"/>
                          </a:outerShdw>
                        </a:effectLst>
                        <a:latin typeface="Arial" pitchFamily="34" charset="0"/>
                        <a:ea typeface="ＭＳ Ｐゴシック" pitchFamily="34" charset="-128"/>
                      </a:endParaRPr>
                    </a:p>
                  </a:txBody>
                  <a:tcP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ts val="300"/>
                        </a:spcBef>
                        <a:spcAft>
                          <a:spcPts val="300"/>
                        </a:spcAft>
                        <a:buClr>
                          <a:schemeClr val="hlink"/>
                        </a:buClr>
                        <a:buSzPct val="80000"/>
                        <a:buFont typeface="Wingdings" pitchFamily="2" charset="2"/>
                        <a:buNone/>
                        <a:tabLst/>
                      </a:pPr>
                      <a:r>
                        <a:rPr kumimoji="0" lang="en-US" sz="2800" b="0" i="0" u="none" strike="noStrike" cap="none" normalizeH="0" baseline="0" smtClean="0">
                          <a:ln>
                            <a:noFill/>
                          </a:ln>
                          <a:solidFill>
                            <a:schemeClr val="tx1"/>
                          </a:solidFill>
                          <a:effectLst/>
                          <a:latin typeface="Times" pitchFamily="-107" charset="0"/>
                          <a:ea typeface="ＭＳ Ｐゴシック" pitchFamily="34" charset="-128"/>
                        </a:rPr>
                        <a:t>–5</a:t>
                      </a:r>
                      <a:endParaRPr kumimoji="0" lang="en-US" sz="2800" b="0" i="0" u="none" strike="noStrike" cap="none" normalizeH="0" baseline="0" smtClean="0">
                        <a:ln>
                          <a:noFill/>
                        </a:ln>
                        <a:solidFill>
                          <a:schemeClr val="tx1"/>
                        </a:solidFill>
                        <a:effectLst>
                          <a:outerShdw blurRad="38100" dist="38100" dir="2700000" algn="tl">
                            <a:srgbClr val="000000"/>
                          </a:outerShdw>
                        </a:effectLst>
                        <a:latin typeface="Arial" pitchFamily="34" charset="0"/>
                        <a:ea typeface="ＭＳ Ｐゴシック" pitchFamily="34" charset="-128"/>
                      </a:endParaRPr>
                    </a:p>
                  </a:txBody>
                  <a:tcP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ts val="300"/>
                        </a:spcBef>
                        <a:spcAft>
                          <a:spcPts val="300"/>
                        </a:spcAft>
                        <a:buClr>
                          <a:schemeClr val="hlink"/>
                        </a:buClr>
                        <a:buSzPct val="80000"/>
                        <a:buFont typeface="Wingdings" pitchFamily="2" charset="2"/>
                        <a:buNone/>
                        <a:tabLst/>
                      </a:pPr>
                      <a:r>
                        <a:rPr kumimoji="0" lang="en-US" sz="2800" b="0" i="0" u="none" strike="noStrike" cap="none" normalizeH="0" baseline="0" smtClean="0">
                          <a:ln>
                            <a:noFill/>
                          </a:ln>
                          <a:solidFill>
                            <a:schemeClr val="tx1"/>
                          </a:solidFill>
                          <a:effectLst/>
                          <a:latin typeface="Times" pitchFamily="-107" charset="0"/>
                          <a:ea typeface="ＭＳ Ｐゴシック" pitchFamily="34" charset="-128"/>
                        </a:rPr>
                        <a:t>16</a:t>
                      </a:r>
                      <a:endParaRPr kumimoji="0" lang="en-US" sz="2800" b="0" i="0" u="none" strike="noStrike" cap="none" normalizeH="0" baseline="0" smtClean="0">
                        <a:ln>
                          <a:noFill/>
                        </a:ln>
                        <a:solidFill>
                          <a:schemeClr val="tx1"/>
                        </a:solidFill>
                        <a:effectLst>
                          <a:outerShdw blurRad="38100" dist="38100" dir="2700000" algn="tl">
                            <a:srgbClr val="000000"/>
                          </a:outerShdw>
                        </a:effectLst>
                        <a:latin typeface="Arial" pitchFamily="34" charset="0"/>
                        <a:ea typeface="ＭＳ Ｐゴシック" pitchFamily="34" charset="-128"/>
                      </a:endParaRPr>
                    </a:p>
                  </a:txBody>
                  <a:tcP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ts val="300"/>
                        </a:spcBef>
                        <a:spcAft>
                          <a:spcPts val="300"/>
                        </a:spcAft>
                        <a:buClr>
                          <a:schemeClr val="hlink"/>
                        </a:buClr>
                        <a:buSzPct val="80000"/>
                        <a:buFont typeface="Wingdings" pitchFamily="2" charset="2"/>
                        <a:buNone/>
                        <a:tabLst/>
                      </a:pPr>
                      <a:r>
                        <a:rPr kumimoji="0" lang="en-US" sz="2800" b="0" i="0" u="none" strike="noStrike" cap="none" normalizeH="0" baseline="0" smtClean="0">
                          <a:ln>
                            <a:noFill/>
                          </a:ln>
                          <a:solidFill>
                            <a:schemeClr val="tx1"/>
                          </a:solidFill>
                          <a:effectLst/>
                          <a:latin typeface="Times" pitchFamily="-107" charset="0"/>
                          <a:ea typeface="ＭＳ Ｐゴシック" pitchFamily="34" charset="-128"/>
                        </a:rPr>
                        <a:t>5</a:t>
                      </a:r>
                      <a:endParaRPr kumimoji="0" lang="en-US" sz="2800" b="0" i="0" u="none" strike="noStrike" cap="none" normalizeH="0" baseline="0" smtClean="0">
                        <a:ln>
                          <a:noFill/>
                        </a:ln>
                        <a:solidFill>
                          <a:schemeClr val="tx1"/>
                        </a:solidFill>
                        <a:effectLst>
                          <a:outerShdw blurRad="38100" dist="38100" dir="2700000" algn="tl">
                            <a:srgbClr val="000000"/>
                          </a:outerShdw>
                        </a:effectLst>
                        <a:latin typeface="Arial" pitchFamily="34" charset="0"/>
                        <a:ea typeface="ＭＳ Ｐゴシック" pitchFamily="34" charset="-128"/>
                      </a:endParaRPr>
                    </a:p>
                  </a:txBody>
                  <a:tcPr horzOverflow="overflow">
                    <a:lnL>
                      <a:noFill/>
                    </a:lnL>
                    <a:lnR>
                      <a:noFill/>
                    </a:lnR>
                    <a:lnT>
                      <a:noFill/>
                    </a:lnT>
                    <a:lnB>
                      <a:noFill/>
                    </a:lnB>
                    <a:lnTlToBr>
                      <a:noFill/>
                    </a:lnTlToBr>
                    <a:lnBlToTr>
                      <a:noFill/>
                    </a:lnBlToTr>
                    <a:noFill/>
                  </a:tcPr>
                </a:tc>
              </a:tr>
              <a:tr h="641350">
                <a:tc>
                  <a:txBody>
                    <a:bodyPr/>
                    <a:lstStyle/>
                    <a:p>
                      <a:pPr marL="0" marR="0" lvl="0" indent="0" algn="ctr" defTabSz="914400" rtl="0" eaLnBrk="1" fontAlgn="base" latinLnBrk="0" hangingPunct="1">
                        <a:lnSpc>
                          <a:spcPct val="100000"/>
                        </a:lnSpc>
                        <a:spcBef>
                          <a:spcPts val="300"/>
                        </a:spcBef>
                        <a:spcAft>
                          <a:spcPts val="300"/>
                        </a:spcAft>
                        <a:buClr>
                          <a:schemeClr val="hlink"/>
                        </a:buClr>
                        <a:buSzPct val="80000"/>
                        <a:buFont typeface="Wingdings" pitchFamily="2" charset="2"/>
                        <a:buNone/>
                        <a:tabLst/>
                      </a:pPr>
                      <a:r>
                        <a:rPr kumimoji="0" lang="en-US" sz="2800" b="0" i="0" u="none" strike="noStrike" cap="none" normalizeH="0" baseline="0" smtClean="0">
                          <a:ln>
                            <a:noFill/>
                          </a:ln>
                          <a:solidFill>
                            <a:schemeClr val="tx1"/>
                          </a:solidFill>
                          <a:effectLst/>
                          <a:latin typeface="Times" pitchFamily="-107" charset="0"/>
                          <a:ea typeface="ＭＳ Ｐゴシック" pitchFamily="34" charset="-128"/>
                        </a:rPr>
                        <a:t>21</a:t>
                      </a:r>
                      <a:endParaRPr kumimoji="0" lang="en-US" sz="2800" b="0" i="0" u="none" strike="noStrike" cap="none" normalizeH="0" baseline="0" smtClean="0">
                        <a:ln>
                          <a:noFill/>
                        </a:ln>
                        <a:solidFill>
                          <a:schemeClr val="tx1"/>
                        </a:solidFill>
                        <a:effectLst>
                          <a:outerShdw blurRad="38100" dist="38100" dir="2700000" algn="tl">
                            <a:srgbClr val="000000"/>
                          </a:outerShdw>
                        </a:effectLst>
                        <a:latin typeface="Arial" pitchFamily="34" charset="0"/>
                        <a:ea typeface="ＭＳ Ｐゴシック" pitchFamily="34" charset="-128"/>
                      </a:endParaRPr>
                    </a:p>
                  </a:txBody>
                  <a:tcP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ts val="300"/>
                        </a:spcBef>
                        <a:spcAft>
                          <a:spcPts val="300"/>
                        </a:spcAft>
                        <a:buClr>
                          <a:schemeClr val="hlink"/>
                        </a:buClr>
                        <a:buSzPct val="80000"/>
                        <a:buFont typeface="Wingdings" pitchFamily="2" charset="2"/>
                        <a:buNone/>
                        <a:tabLst/>
                      </a:pPr>
                      <a:r>
                        <a:rPr kumimoji="0" lang="en-US" sz="2800" b="0" i="0" u="none" strike="noStrike" cap="none" normalizeH="0" baseline="0" smtClean="0">
                          <a:ln>
                            <a:noFill/>
                          </a:ln>
                          <a:solidFill>
                            <a:schemeClr val="tx1"/>
                          </a:solidFill>
                          <a:effectLst/>
                          <a:latin typeface="Times" pitchFamily="-107" charset="0"/>
                          <a:ea typeface="ＭＳ Ｐゴシック" pitchFamily="34" charset="-128"/>
                        </a:rPr>
                        <a:t>–5</a:t>
                      </a:r>
                      <a:endParaRPr kumimoji="0" lang="en-US" sz="2800" b="0" i="0" u="none" strike="noStrike" cap="none" normalizeH="0" baseline="0" smtClean="0">
                        <a:ln>
                          <a:noFill/>
                        </a:ln>
                        <a:solidFill>
                          <a:schemeClr val="tx1"/>
                        </a:solidFill>
                        <a:effectLst>
                          <a:outerShdw blurRad="38100" dist="38100" dir="2700000" algn="tl">
                            <a:srgbClr val="000000"/>
                          </a:outerShdw>
                        </a:effectLst>
                        <a:latin typeface="Arial" pitchFamily="34" charset="0"/>
                        <a:ea typeface="ＭＳ Ｐゴシック" pitchFamily="34" charset="-128"/>
                      </a:endParaRPr>
                    </a:p>
                  </a:txBody>
                  <a:tcP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ts val="300"/>
                        </a:spcBef>
                        <a:spcAft>
                          <a:spcPts val="300"/>
                        </a:spcAft>
                        <a:buClr>
                          <a:schemeClr val="hlink"/>
                        </a:buClr>
                        <a:buSzPct val="80000"/>
                        <a:buFont typeface="Wingdings" pitchFamily="2" charset="2"/>
                        <a:buNone/>
                        <a:tabLst/>
                      </a:pPr>
                      <a:r>
                        <a:rPr kumimoji="0" lang="en-US" sz="2800" b="0" i="0" u="none" strike="noStrike" cap="none" normalizeH="0" baseline="0" smtClean="0">
                          <a:ln>
                            <a:noFill/>
                          </a:ln>
                          <a:solidFill>
                            <a:schemeClr val="tx1"/>
                          </a:solidFill>
                          <a:effectLst/>
                          <a:latin typeface="Times" pitchFamily="-107" charset="0"/>
                          <a:ea typeface="ＭＳ Ｐゴシック" pitchFamily="34" charset="-128"/>
                        </a:rPr>
                        <a:t>16</a:t>
                      </a:r>
                      <a:endParaRPr kumimoji="0" lang="en-US" sz="2800" b="0" i="0" u="none" strike="noStrike" cap="none" normalizeH="0" baseline="0" smtClean="0">
                        <a:ln>
                          <a:noFill/>
                        </a:ln>
                        <a:solidFill>
                          <a:schemeClr val="tx1"/>
                        </a:solidFill>
                        <a:effectLst>
                          <a:outerShdw blurRad="38100" dist="38100" dir="2700000" algn="tl">
                            <a:srgbClr val="000000"/>
                          </a:outerShdw>
                        </a:effectLst>
                        <a:latin typeface="Arial" pitchFamily="34" charset="0"/>
                        <a:ea typeface="ＭＳ Ｐゴシック" pitchFamily="34" charset="-128"/>
                      </a:endParaRPr>
                    </a:p>
                  </a:txBody>
                  <a:tcP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ts val="300"/>
                        </a:spcBef>
                        <a:spcAft>
                          <a:spcPts val="300"/>
                        </a:spcAft>
                        <a:buClr>
                          <a:schemeClr val="hlink"/>
                        </a:buClr>
                        <a:buSzPct val="80000"/>
                        <a:buFont typeface="Wingdings" pitchFamily="2" charset="2"/>
                        <a:buNone/>
                        <a:tabLst/>
                      </a:pPr>
                      <a:r>
                        <a:rPr kumimoji="0" lang="en-US" sz="2800" b="0" i="0" u="none" strike="noStrike" cap="none" normalizeH="0" baseline="0" smtClean="0">
                          <a:ln>
                            <a:noFill/>
                          </a:ln>
                          <a:solidFill>
                            <a:schemeClr val="tx1"/>
                          </a:solidFill>
                          <a:effectLst/>
                          <a:latin typeface="Times" pitchFamily="-107" charset="0"/>
                          <a:ea typeface="ＭＳ Ｐゴシック" pitchFamily="34" charset="-128"/>
                        </a:rPr>
                        <a:t>5</a:t>
                      </a:r>
                      <a:endParaRPr kumimoji="0" lang="en-US" sz="2800" b="0" i="0" u="none" strike="noStrike" cap="none" normalizeH="0" baseline="0" smtClean="0">
                        <a:ln>
                          <a:noFill/>
                        </a:ln>
                        <a:solidFill>
                          <a:schemeClr val="tx1"/>
                        </a:solidFill>
                        <a:effectLst>
                          <a:outerShdw blurRad="38100" dist="38100" dir="2700000" algn="tl">
                            <a:srgbClr val="000000"/>
                          </a:outerShdw>
                        </a:effectLst>
                        <a:latin typeface="Arial" pitchFamily="34" charset="0"/>
                        <a:ea typeface="ＭＳ Ｐゴシック" pitchFamily="34" charset="-128"/>
                      </a:endParaRPr>
                    </a:p>
                  </a:txBody>
                  <a:tcP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ts val="300"/>
                        </a:spcBef>
                        <a:spcAft>
                          <a:spcPts val="300"/>
                        </a:spcAft>
                        <a:buClr>
                          <a:schemeClr val="hlink"/>
                        </a:buClr>
                        <a:buSzPct val="80000"/>
                        <a:buFont typeface="Wingdings" pitchFamily="2" charset="2"/>
                        <a:buNone/>
                        <a:tabLst/>
                      </a:pPr>
                      <a:r>
                        <a:rPr kumimoji="0" lang="en-US" sz="2800" b="0" i="0" u="none" strike="noStrike" cap="none" normalizeH="0" baseline="0" smtClean="0">
                          <a:ln>
                            <a:noFill/>
                          </a:ln>
                          <a:solidFill>
                            <a:schemeClr val="tx1"/>
                          </a:solidFill>
                          <a:effectLst/>
                          <a:latin typeface="Times" pitchFamily="-107" charset="0"/>
                          <a:ea typeface="ＭＳ Ｐゴシック" pitchFamily="34" charset="-128"/>
                        </a:rPr>
                        <a:t>106</a:t>
                      </a:r>
                      <a:endParaRPr kumimoji="0" lang="en-US" sz="2800" b="0" i="0" u="none" strike="noStrike" cap="none" normalizeH="0" baseline="0" smtClean="0">
                        <a:ln>
                          <a:noFill/>
                        </a:ln>
                        <a:solidFill>
                          <a:schemeClr val="tx1"/>
                        </a:solidFill>
                        <a:effectLst>
                          <a:outerShdw blurRad="38100" dist="38100" dir="2700000" algn="tl">
                            <a:srgbClr val="000000"/>
                          </a:outerShdw>
                        </a:effectLst>
                        <a:latin typeface="Arial" pitchFamily="34" charset="0"/>
                        <a:ea typeface="ＭＳ Ｐゴシック" pitchFamily="34" charset="-128"/>
                      </a:endParaRPr>
                    </a:p>
                  </a:txBody>
                  <a:tcP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ts val="300"/>
                        </a:spcBef>
                        <a:spcAft>
                          <a:spcPts val="300"/>
                        </a:spcAft>
                        <a:buClr>
                          <a:schemeClr val="hlink"/>
                        </a:buClr>
                        <a:buSzPct val="80000"/>
                        <a:buFont typeface="Wingdings" pitchFamily="2" charset="2"/>
                        <a:buNone/>
                        <a:tabLst/>
                      </a:pPr>
                      <a:r>
                        <a:rPr kumimoji="0" lang="en-US" sz="2800" b="0" i="0" u="none" strike="noStrike" cap="none" normalizeH="0" baseline="0" smtClean="0">
                          <a:ln>
                            <a:noFill/>
                          </a:ln>
                          <a:solidFill>
                            <a:schemeClr val="tx1"/>
                          </a:solidFill>
                          <a:effectLst/>
                          <a:latin typeface="Times" pitchFamily="-107" charset="0"/>
                          <a:ea typeface="ＭＳ Ｐゴシック" pitchFamily="34" charset="-128"/>
                        </a:rPr>
                        <a:t>–339</a:t>
                      </a:r>
                      <a:endParaRPr kumimoji="0" lang="en-US" sz="2800" b="0" i="0" u="none" strike="noStrike" cap="none" normalizeH="0" baseline="0" smtClean="0">
                        <a:ln>
                          <a:noFill/>
                        </a:ln>
                        <a:solidFill>
                          <a:schemeClr val="tx1"/>
                        </a:solidFill>
                        <a:effectLst>
                          <a:outerShdw blurRad="38100" dist="38100" dir="2700000" algn="tl">
                            <a:srgbClr val="000000"/>
                          </a:outerShdw>
                        </a:effectLst>
                        <a:latin typeface="Arial" pitchFamily="34" charset="0"/>
                        <a:ea typeface="ＭＳ Ｐゴシック" pitchFamily="34" charset="-128"/>
                      </a:endParaRPr>
                    </a:p>
                  </a:txBody>
                  <a:tcP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ts val="300"/>
                        </a:spcBef>
                        <a:spcAft>
                          <a:spcPts val="300"/>
                        </a:spcAft>
                        <a:buClr>
                          <a:schemeClr val="hlink"/>
                        </a:buClr>
                        <a:buSzPct val="80000"/>
                        <a:buFont typeface="Wingdings" pitchFamily="2" charset="2"/>
                        <a:buNone/>
                        <a:tabLst/>
                      </a:pPr>
                      <a:r>
                        <a:rPr kumimoji="0" lang="en-US" sz="2800" b="0" i="0" u="none" strike="noStrike" cap="none" normalizeH="0" baseline="0" smtClean="0">
                          <a:ln>
                            <a:noFill/>
                          </a:ln>
                          <a:solidFill>
                            <a:schemeClr val="tx1"/>
                          </a:solidFill>
                          <a:effectLst/>
                          <a:latin typeface="Times" pitchFamily="-107" charset="0"/>
                          <a:ea typeface="ＭＳ Ｐゴシック" pitchFamily="34" charset="-128"/>
                        </a:rPr>
                        <a:t>4</a:t>
                      </a:r>
                      <a:endParaRPr kumimoji="0" lang="en-US" sz="2800" b="0" i="0" u="none" strike="noStrike" cap="none" normalizeH="0" baseline="0" smtClean="0">
                        <a:ln>
                          <a:noFill/>
                        </a:ln>
                        <a:solidFill>
                          <a:schemeClr val="tx1"/>
                        </a:solidFill>
                        <a:effectLst>
                          <a:outerShdw blurRad="38100" dist="38100" dir="2700000" algn="tl">
                            <a:srgbClr val="000000"/>
                          </a:outerShdw>
                        </a:effectLst>
                        <a:latin typeface="Arial" pitchFamily="34" charset="0"/>
                        <a:ea typeface="ＭＳ Ｐゴシック" pitchFamily="34" charset="-128"/>
                      </a:endParaRPr>
                    </a:p>
                  </a:txBody>
                  <a:tcPr horzOverflow="overflow">
                    <a:lnL>
                      <a:noFill/>
                    </a:lnL>
                    <a:lnR>
                      <a:noFill/>
                    </a:lnR>
                    <a:lnT>
                      <a:noFill/>
                    </a:lnT>
                    <a:lnB>
                      <a:noFill/>
                    </a:lnB>
                    <a:lnTlToBr>
                      <a:noFill/>
                    </a:lnTlToBr>
                    <a:lnBlToTr>
                      <a:noFill/>
                    </a:lnBlToTr>
                    <a:noFill/>
                  </a:tcPr>
                </a:tc>
              </a:tr>
              <a:tr h="955675">
                <a:tc>
                  <a:txBody>
                    <a:bodyPr/>
                    <a:lstStyle/>
                    <a:p>
                      <a:pPr marL="0" marR="0" lvl="0" indent="0" algn="ctr" defTabSz="914400" rtl="0" eaLnBrk="1" fontAlgn="base" latinLnBrk="0" hangingPunct="1">
                        <a:lnSpc>
                          <a:spcPct val="100000"/>
                        </a:lnSpc>
                        <a:spcBef>
                          <a:spcPts val="300"/>
                        </a:spcBef>
                        <a:spcAft>
                          <a:spcPts val="300"/>
                        </a:spcAft>
                        <a:buClr>
                          <a:schemeClr val="hlink"/>
                        </a:buClr>
                        <a:buSzPct val="80000"/>
                        <a:buFont typeface="Wingdings" pitchFamily="2" charset="2"/>
                        <a:buNone/>
                        <a:tabLst/>
                      </a:pPr>
                      <a:r>
                        <a:rPr kumimoji="0" lang="en-US" sz="2800" b="0" i="0" u="none" strike="noStrike" cap="none" normalizeH="0" baseline="0" smtClean="0">
                          <a:ln>
                            <a:noFill/>
                          </a:ln>
                          <a:solidFill>
                            <a:schemeClr val="tx1"/>
                          </a:solidFill>
                          <a:effectLst/>
                          <a:latin typeface="Times" pitchFamily="-107" charset="0"/>
                          <a:ea typeface="ＭＳ Ｐゴシック" pitchFamily="34" charset="-128"/>
                        </a:rPr>
                        <a:t>1</a:t>
                      </a:r>
                      <a:endParaRPr kumimoji="0" lang="en-US" sz="2800" b="0" i="0" u="none" strike="noStrike" cap="none" normalizeH="0" baseline="0" smtClean="0">
                        <a:ln>
                          <a:noFill/>
                        </a:ln>
                        <a:solidFill>
                          <a:schemeClr val="tx1"/>
                        </a:solidFill>
                        <a:effectLst>
                          <a:outerShdw blurRad="38100" dist="38100" dir="2700000" algn="tl">
                            <a:srgbClr val="000000"/>
                          </a:outerShdw>
                        </a:effectLst>
                        <a:latin typeface="Arial" pitchFamily="34" charset="0"/>
                        <a:ea typeface="ＭＳ Ｐゴシック" pitchFamily="34" charset="-128"/>
                      </a:endParaRPr>
                    </a:p>
                  </a:txBody>
                  <a:tcP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ts val="300"/>
                        </a:spcBef>
                        <a:spcAft>
                          <a:spcPts val="300"/>
                        </a:spcAft>
                        <a:buClr>
                          <a:schemeClr val="hlink"/>
                        </a:buClr>
                        <a:buSzPct val="80000"/>
                        <a:buFont typeface="Wingdings" pitchFamily="2" charset="2"/>
                        <a:buNone/>
                        <a:tabLst/>
                      </a:pPr>
                      <a:r>
                        <a:rPr kumimoji="0" lang="en-US" sz="2800" b="0" i="0" u="none" strike="noStrike" cap="none" normalizeH="0" baseline="0" smtClean="0">
                          <a:ln>
                            <a:noFill/>
                          </a:ln>
                          <a:solidFill>
                            <a:schemeClr val="tx1"/>
                          </a:solidFill>
                          <a:effectLst/>
                          <a:latin typeface="Times" pitchFamily="-107" charset="0"/>
                          <a:ea typeface="ＭＳ Ｐゴシック" pitchFamily="34" charset="-128"/>
                        </a:rPr>
                        <a:t>106</a:t>
                      </a:r>
                      <a:endParaRPr kumimoji="0" lang="en-US" sz="2800" b="0" i="0" u="none" strike="noStrike" cap="none" normalizeH="0" baseline="0" smtClean="0">
                        <a:ln>
                          <a:noFill/>
                        </a:ln>
                        <a:solidFill>
                          <a:schemeClr val="tx1"/>
                        </a:solidFill>
                        <a:effectLst>
                          <a:outerShdw blurRad="38100" dist="38100" dir="2700000" algn="tl">
                            <a:srgbClr val="000000"/>
                          </a:outerShdw>
                        </a:effectLst>
                        <a:latin typeface="Arial" pitchFamily="34" charset="0"/>
                        <a:ea typeface="ＭＳ Ｐゴシック" pitchFamily="34" charset="-128"/>
                      </a:endParaRPr>
                    </a:p>
                  </a:txBody>
                  <a:tcP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ts val="300"/>
                        </a:spcBef>
                        <a:spcAft>
                          <a:spcPts val="300"/>
                        </a:spcAft>
                        <a:buClr>
                          <a:schemeClr val="hlink"/>
                        </a:buClr>
                        <a:buSzPct val="80000"/>
                        <a:buFont typeface="Wingdings" pitchFamily="2" charset="2"/>
                        <a:buNone/>
                        <a:tabLst/>
                      </a:pPr>
                      <a:r>
                        <a:rPr kumimoji="0" lang="en-US" sz="2800" b="0" i="0" u="none" strike="noStrike" cap="none" normalizeH="0" baseline="0" smtClean="0">
                          <a:ln>
                            <a:noFill/>
                          </a:ln>
                          <a:solidFill>
                            <a:schemeClr val="tx1"/>
                          </a:solidFill>
                          <a:effectLst/>
                          <a:latin typeface="Times" pitchFamily="-107" charset="0"/>
                          <a:ea typeface="ＭＳ Ｐゴシック" pitchFamily="34" charset="-128"/>
                        </a:rPr>
                        <a:t>–339</a:t>
                      </a:r>
                      <a:endParaRPr kumimoji="0" lang="en-US" sz="2800" b="0" i="0" u="none" strike="noStrike" cap="none" normalizeH="0" baseline="0" smtClean="0">
                        <a:ln>
                          <a:noFill/>
                        </a:ln>
                        <a:solidFill>
                          <a:schemeClr val="tx1"/>
                        </a:solidFill>
                        <a:effectLst>
                          <a:outerShdw blurRad="38100" dist="38100" dir="2700000" algn="tl">
                            <a:srgbClr val="000000"/>
                          </a:outerShdw>
                        </a:effectLst>
                        <a:latin typeface="Arial" pitchFamily="34" charset="0"/>
                        <a:ea typeface="ＭＳ Ｐゴシック" pitchFamily="34" charset="-128"/>
                      </a:endParaRPr>
                    </a:p>
                  </a:txBody>
                  <a:tcP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ts val="300"/>
                        </a:spcBef>
                        <a:spcAft>
                          <a:spcPts val="300"/>
                        </a:spcAft>
                        <a:buClr>
                          <a:schemeClr val="hlink"/>
                        </a:buClr>
                        <a:buSzPct val="80000"/>
                        <a:buFont typeface="Wingdings" pitchFamily="2" charset="2"/>
                        <a:buNone/>
                        <a:tabLst/>
                      </a:pPr>
                      <a:r>
                        <a:rPr kumimoji="0" lang="en-US" sz="2800" b="0" i="0" u="none" strike="noStrike" cap="none" normalizeH="0" baseline="0" smtClean="0">
                          <a:ln>
                            <a:noFill/>
                          </a:ln>
                          <a:solidFill>
                            <a:schemeClr val="tx1"/>
                          </a:solidFill>
                          <a:effectLst/>
                          <a:latin typeface="Times" pitchFamily="-107" charset="0"/>
                          <a:ea typeface="ＭＳ Ｐゴシック" pitchFamily="34" charset="-128"/>
                        </a:rPr>
                        <a:t>4</a:t>
                      </a:r>
                      <a:endParaRPr kumimoji="0" lang="en-US" sz="2800" b="0" i="0" u="none" strike="noStrike" cap="none" normalizeH="0" baseline="0" smtClean="0">
                        <a:ln>
                          <a:noFill/>
                        </a:ln>
                        <a:solidFill>
                          <a:schemeClr val="tx1"/>
                        </a:solidFill>
                        <a:effectLst>
                          <a:outerShdw blurRad="38100" dist="38100" dir="2700000" algn="tl">
                            <a:srgbClr val="000000"/>
                          </a:outerShdw>
                        </a:effectLst>
                        <a:latin typeface="Arial" pitchFamily="34" charset="0"/>
                        <a:ea typeface="ＭＳ Ｐゴシック" pitchFamily="34" charset="-128"/>
                      </a:endParaRPr>
                    </a:p>
                  </a:txBody>
                  <a:tcP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ts val="300"/>
                        </a:spcBef>
                        <a:spcAft>
                          <a:spcPts val="300"/>
                        </a:spcAft>
                        <a:buClr>
                          <a:schemeClr val="hlink"/>
                        </a:buClr>
                        <a:buSzPct val="80000"/>
                        <a:buFont typeface="Wingdings" pitchFamily="2" charset="2"/>
                        <a:buNone/>
                        <a:tabLst/>
                      </a:pPr>
                      <a:r>
                        <a:rPr kumimoji="0" lang="en-US" sz="2800" b="0" i="0" u="none" strike="noStrike" cap="none" normalizeH="0" baseline="0" smtClean="0">
                          <a:ln>
                            <a:noFill/>
                          </a:ln>
                          <a:solidFill>
                            <a:schemeClr val="tx1"/>
                          </a:solidFill>
                          <a:effectLst/>
                          <a:latin typeface="Times" pitchFamily="-107" charset="0"/>
                          <a:ea typeface="ＭＳ Ｐゴシック" pitchFamily="34" charset="-128"/>
                        </a:rPr>
                        <a:t>–111</a:t>
                      </a:r>
                      <a:endParaRPr kumimoji="0" lang="en-US" sz="2800" b="0" i="0" u="none" strike="noStrike" cap="none" normalizeH="0" baseline="0" smtClean="0">
                        <a:ln>
                          <a:noFill/>
                        </a:ln>
                        <a:solidFill>
                          <a:schemeClr val="tx1"/>
                        </a:solidFill>
                        <a:effectLst>
                          <a:outerShdw blurRad="38100" dist="38100" dir="2700000" algn="tl">
                            <a:srgbClr val="000000"/>
                          </a:outerShdw>
                        </a:effectLst>
                        <a:latin typeface="Arial" pitchFamily="34" charset="0"/>
                        <a:ea typeface="ＭＳ Ｐゴシック" pitchFamily="34" charset="-128"/>
                      </a:endParaRPr>
                    </a:p>
                  </a:txBody>
                  <a:tcP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ts val="300"/>
                        </a:spcBef>
                        <a:spcAft>
                          <a:spcPts val="300"/>
                        </a:spcAft>
                        <a:buClr>
                          <a:schemeClr val="hlink"/>
                        </a:buClr>
                        <a:buSzPct val="80000"/>
                        <a:buFont typeface="Wingdings" pitchFamily="2" charset="2"/>
                        <a:buNone/>
                        <a:tabLst/>
                      </a:pPr>
                      <a:r>
                        <a:rPr kumimoji="0" lang="en-US" sz="2800" b="0" i="0" u="none" strike="noStrike" cap="none" normalizeH="0" baseline="0" smtClean="0">
                          <a:ln>
                            <a:noFill/>
                          </a:ln>
                          <a:solidFill>
                            <a:schemeClr val="tx1"/>
                          </a:solidFill>
                          <a:effectLst/>
                          <a:latin typeface="Times" pitchFamily="-107" charset="0"/>
                          <a:ea typeface="ＭＳ Ｐゴシック" pitchFamily="34" charset="-128"/>
                        </a:rPr>
                        <a:t>355</a:t>
                      </a:r>
                      <a:endParaRPr kumimoji="0" lang="en-US" sz="2800" b="0" i="0" u="none" strike="noStrike" cap="none" normalizeH="0" baseline="0" smtClean="0">
                        <a:ln>
                          <a:noFill/>
                        </a:ln>
                        <a:solidFill>
                          <a:schemeClr val="tx1"/>
                        </a:solidFill>
                        <a:effectLst>
                          <a:outerShdw blurRad="38100" dist="38100" dir="2700000" algn="tl">
                            <a:srgbClr val="000000"/>
                          </a:outerShdw>
                        </a:effectLst>
                        <a:latin typeface="Arial" pitchFamily="34" charset="0"/>
                        <a:ea typeface="ＭＳ Ｐゴシック" pitchFamily="34" charset="-128"/>
                      </a:endParaRPr>
                    </a:p>
                  </a:txBody>
                  <a:tcP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ts val="300"/>
                        </a:spcBef>
                        <a:spcAft>
                          <a:spcPts val="300"/>
                        </a:spcAft>
                        <a:buClr>
                          <a:schemeClr val="hlink"/>
                        </a:buClr>
                        <a:buSzPct val="80000"/>
                        <a:buFont typeface="Wingdings" pitchFamily="2" charset="2"/>
                        <a:buNone/>
                        <a:tabLst/>
                      </a:pPr>
                      <a:r>
                        <a:rPr kumimoji="0" lang="en-US" sz="2800" b="0" i="0" u="none" strike="noStrike" cap="none" normalizeH="0" baseline="0" smtClean="0">
                          <a:ln>
                            <a:noFill/>
                          </a:ln>
                          <a:solidFill>
                            <a:schemeClr val="tx1"/>
                          </a:solidFill>
                          <a:effectLst/>
                          <a:latin typeface="Times" pitchFamily="-107" charset="0"/>
                          <a:ea typeface="ＭＳ Ｐゴシック" pitchFamily="34" charset="-128"/>
                        </a:rPr>
                        <a:t>1</a:t>
                      </a:r>
                      <a:endParaRPr kumimoji="0" lang="en-US" sz="2800" b="0" i="0" u="none" strike="noStrike" cap="none" normalizeH="0" baseline="0" smtClean="0">
                        <a:ln>
                          <a:noFill/>
                        </a:ln>
                        <a:solidFill>
                          <a:schemeClr val="tx1"/>
                        </a:solidFill>
                        <a:effectLst>
                          <a:outerShdw blurRad="38100" dist="38100" dir="2700000" algn="tl">
                            <a:srgbClr val="000000"/>
                          </a:outerShdw>
                        </a:effectLst>
                        <a:latin typeface="Arial" pitchFamily="34" charset="0"/>
                        <a:ea typeface="ＭＳ Ｐゴシック" pitchFamily="34" charset="-128"/>
                      </a:endParaRPr>
                    </a:p>
                  </a:txBody>
                  <a:tcPr horzOverflow="overflow">
                    <a:lnL>
                      <a:noFill/>
                    </a:lnL>
                    <a:lnR>
                      <a:noFill/>
                    </a:lnR>
                    <a:lnT>
                      <a:noFill/>
                    </a:lnT>
                    <a:lnB>
                      <a:noFill/>
                    </a:lnB>
                    <a:lnTlToBr>
                      <a:noFill/>
                    </a:lnTlToBr>
                    <a:lnBlToTr>
                      <a:noFill/>
                    </a:lnBlToTr>
                    <a:noFill/>
                  </a:tcPr>
                </a:tc>
              </a:tr>
            </a:tbl>
          </a:graphicData>
        </a:graphic>
      </p:graphicFrame>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a:xfrm>
            <a:off x="457200" y="928670"/>
            <a:ext cx="8229600" cy="5197493"/>
          </a:xfrm>
        </p:spPr>
        <p:txBody>
          <a:bodyPr>
            <a:normAutofit fontScale="92500" lnSpcReduction="20000"/>
          </a:bodyPr>
          <a:lstStyle/>
          <a:p>
            <a:r>
              <a:rPr lang="en-IN" dirty="0" smtClean="0"/>
              <a:t>Find all multiplicative inverses in Z</a:t>
            </a:r>
            <a:r>
              <a:rPr lang="en-IN" baseline="-25000" dirty="0" smtClean="0"/>
              <a:t>10.</a:t>
            </a:r>
          </a:p>
          <a:p>
            <a:r>
              <a:rPr lang="en-IN" dirty="0" smtClean="0"/>
              <a:t>Find all multiplicative inverses in Z</a:t>
            </a:r>
            <a:r>
              <a:rPr lang="en-IN" baseline="-25000" dirty="0" smtClean="0"/>
              <a:t>11.</a:t>
            </a:r>
          </a:p>
          <a:p>
            <a:r>
              <a:rPr lang="en-IN" dirty="0" smtClean="0"/>
              <a:t>The integer a in Z</a:t>
            </a:r>
            <a:r>
              <a:rPr lang="en-IN" baseline="-25000" dirty="0" smtClean="0"/>
              <a:t>n</a:t>
            </a:r>
            <a:r>
              <a:rPr lang="en-IN" dirty="0" smtClean="0"/>
              <a:t> has a multiplicative inverse </a:t>
            </a:r>
            <a:r>
              <a:rPr lang="en-IN" dirty="0" err="1" smtClean="0"/>
              <a:t>iff</a:t>
            </a:r>
            <a:r>
              <a:rPr lang="en-IN" dirty="0" smtClean="0"/>
              <a:t> </a:t>
            </a:r>
            <a:r>
              <a:rPr lang="en-IN" dirty="0" err="1" smtClean="0"/>
              <a:t>gcd</a:t>
            </a:r>
            <a:r>
              <a:rPr lang="en-IN" dirty="0" smtClean="0"/>
              <a:t> (</a:t>
            </a:r>
            <a:r>
              <a:rPr lang="en-IN" dirty="0" err="1" smtClean="0"/>
              <a:t>n,a</a:t>
            </a:r>
            <a:r>
              <a:rPr lang="en-IN" dirty="0" smtClean="0"/>
              <a:t>) = 1 (mod n)</a:t>
            </a:r>
          </a:p>
          <a:p>
            <a:r>
              <a:rPr lang="en-IN" dirty="0" smtClean="0"/>
              <a:t>Using extended </a:t>
            </a:r>
            <a:r>
              <a:rPr lang="en-IN" dirty="0" err="1" smtClean="0"/>
              <a:t>Eucledian</a:t>
            </a:r>
            <a:r>
              <a:rPr lang="en-IN" dirty="0" smtClean="0"/>
              <a:t> </a:t>
            </a:r>
            <a:r>
              <a:rPr lang="en-IN" dirty="0" err="1" smtClean="0"/>
              <a:t>algo</a:t>
            </a:r>
            <a:r>
              <a:rPr lang="en-IN" dirty="0" smtClean="0"/>
              <a:t>, we can say that </a:t>
            </a:r>
            <a:r>
              <a:rPr lang="en-IN" dirty="0" err="1" smtClean="0"/>
              <a:t>gcd</a:t>
            </a:r>
            <a:r>
              <a:rPr lang="en-IN" dirty="0" smtClean="0"/>
              <a:t> (</a:t>
            </a:r>
            <a:r>
              <a:rPr lang="en-IN" dirty="0" err="1" smtClean="0"/>
              <a:t>a,b</a:t>
            </a:r>
            <a:r>
              <a:rPr lang="en-IN" dirty="0" smtClean="0"/>
              <a:t>) = (x * a) + (b * y) ; replace a with n, we get  </a:t>
            </a:r>
            <a:r>
              <a:rPr lang="en-IN" dirty="0" err="1" smtClean="0"/>
              <a:t>gcd</a:t>
            </a:r>
            <a:r>
              <a:rPr lang="en-IN" dirty="0" smtClean="0"/>
              <a:t> (</a:t>
            </a:r>
            <a:r>
              <a:rPr lang="en-IN" dirty="0" err="1" smtClean="0"/>
              <a:t>a,b</a:t>
            </a:r>
            <a:r>
              <a:rPr lang="en-IN" dirty="0" smtClean="0"/>
              <a:t>) = (x * n) + (b * y) </a:t>
            </a:r>
          </a:p>
          <a:p>
            <a:r>
              <a:rPr lang="en-IN" dirty="0" smtClean="0"/>
              <a:t>Or, (x * n) + (b * y)  = 1 </a:t>
            </a:r>
          </a:p>
          <a:p>
            <a:r>
              <a:rPr lang="en-IN" dirty="0" smtClean="0"/>
              <a:t>Or, (x * n) + (b * y) mod n  = 1 mod n</a:t>
            </a:r>
          </a:p>
          <a:p>
            <a:r>
              <a:rPr lang="en-IN" dirty="0" smtClean="0"/>
              <a:t>Or, (b * y) mod n  = 1 mod n</a:t>
            </a:r>
          </a:p>
          <a:p>
            <a:r>
              <a:rPr lang="en-IN" dirty="0" smtClean="0"/>
              <a:t>i.e. b is multiplicative inverse of y in </a:t>
            </a:r>
            <a:r>
              <a:rPr lang="en-IN" dirty="0" err="1" smtClean="0"/>
              <a:t>z</a:t>
            </a:r>
            <a:r>
              <a:rPr lang="en-IN" baseline="-25000" dirty="0" err="1" smtClean="0"/>
              <a:t>n</a:t>
            </a:r>
            <a:r>
              <a:rPr lang="en-IN" baseline="-25000" dirty="0" smtClean="0"/>
              <a:t>.</a:t>
            </a:r>
            <a:endParaRPr lang="en-IN" dirty="0"/>
          </a:p>
        </p:txBody>
      </p:sp>
      <p:sp>
        <p:nvSpPr>
          <p:cNvPr id="4" name="Slide Number Placeholder 3"/>
          <p:cNvSpPr>
            <a:spLocks noGrp="1"/>
          </p:cNvSpPr>
          <p:nvPr>
            <p:ph type="sldNum" sz="quarter" idx="12"/>
          </p:nvPr>
        </p:nvSpPr>
        <p:spPr/>
        <p:txBody>
          <a:bodyPr/>
          <a:lstStyle/>
          <a:p>
            <a:fld id="{174EB35F-102C-412E-9E9E-AD64D516541E}" type="slidenum">
              <a:rPr lang="en-IN" smtClean="0"/>
              <a:pPr/>
              <a:t>17</a:t>
            </a:fld>
            <a:endParaRPr lang="en-IN"/>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82594"/>
          </a:xfrm>
        </p:spPr>
        <p:txBody>
          <a:bodyPr>
            <a:normAutofit fontScale="90000"/>
          </a:bodyPr>
          <a:lstStyle/>
          <a:p>
            <a:pPr algn="l"/>
            <a:r>
              <a:rPr lang="en-IN" dirty="0" smtClean="0">
                <a:solidFill>
                  <a:srgbClr val="C00000"/>
                </a:solidFill>
              </a:rPr>
              <a:t>Stream &amp; Block Ciphers</a:t>
            </a:r>
            <a:endParaRPr lang="en-IN" dirty="0">
              <a:solidFill>
                <a:srgbClr val="C00000"/>
              </a:solidFill>
            </a:endParaRPr>
          </a:p>
        </p:txBody>
      </p:sp>
      <p:sp>
        <p:nvSpPr>
          <p:cNvPr id="3" name="Content Placeholder 2"/>
          <p:cNvSpPr>
            <a:spLocks noGrp="1"/>
          </p:cNvSpPr>
          <p:nvPr>
            <p:ph idx="1"/>
          </p:nvPr>
        </p:nvSpPr>
        <p:spPr/>
        <p:txBody>
          <a:bodyPr>
            <a:normAutofit/>
          </a:bodyPr>
          <a:lstStyle/>
          <a:p>
            <a:pPr algn="just"/>
            <a:r>
              <a:rPr lang="en-IN" sz="2400" dirty="0">
                <a:solidFill>
                  <a:srgbClr val="C00000"/>
                </a:solidFill>
                <a:latin typeface="Times New Roman" pitchFamily="18" charset="0"/>
                <a:cs typeface="Times New Roman" pitchFamily="18" charset="0"/>
              </a:rPr>
              <a:t>A stream cipher is one that encrypts a digital data stream one bit or one byte at a time</a:t>
            </a:r>
            <a:r>
              <a:rPr lang="en-IN" sz="2400" dirty="0" smtClean="0">
                <a:solidFill>
                  <a:srgbClr val="C00000"/>
                </a:solidFill>
                <a:latin typeface="Times New Roman" pitchFamily="18" charset="0"/>
                <a:cs typeface="Times New Roman" pitchFamily="18" charset="0"/>
              </a:rPr>
              <a:t>. </a:t>
            </a:r>
            <a:r>
              <a:rPr lang="en-IN" sz="2400" dirty="0" smtClean="0">
                <a:latin typeface="Times New Roman" pitchFamily="18" charset="0"/>
                <a:cs typeface="Times New Roman" pitchFamily="18" charset="0"/>
              </a:rPr>
              <a:t>e.g. Auto </a:t>
            </a:r>
            <a:r>
              <a:rPr lang="en-IN" sz="2400" dirty="0">
                <a:latin typeface="Times New Roman" pitchFamily="18" charset="0"/>
                <a:cs typeface="Times New Roman" pitchFamily="18" charset="0"/>
              </a:rPr>
              <a:t>keyed Vigenère </a:t>
            </a:r>
            <a:r>
              <a:rPr lang="en-IN" sz="2400" dirty="0" smtClean="0">
                <a:latin typeface="Times New Roman" pitchFamily="18" charset="0"/>
                <a:cs typeface="Times New Roman" pitchFamily="18" charset="0"/>
              </a:rPr>
              <a:t>cipher, </a:t>
            </a:r>
            <a:r>
              <a:rPr lang="en-IN" sz="2400" dirty="0" err="1" smtClean="0">
                <a:latin typeface="Times New Roman" pitchFamily="18" charset="0"/>
                <a:cs typeface="Times New Roman" pitchFamily="18" charset="0"/>
              </a:rPr>
              <a:t>Vernam</a:t>
            </a:r>
            <a:r>
              <a:rPr lang="en-IN" sz="2400" dirty="0" smtClean="0">
                <a:latin typeface="Times New Roman" pitchFamily="18" charset="0"/>
                <a:cs typeface="Times New Roman" pitchFamily="18" charset="0"/>
              </a:rPr>
              <a:t> </a:t>
            </a:r>
            <a:r>
              <a:rPr lang="en-IN" sz="2400" dirty="0">
                <a:latin typeface="Times New Roman" pitchFamily="18" charset="0"/>
                <a:cs typeface="Times New Roman" pitchFamily="18" charset="0"/>
              </a:rPr>
              <a:t>cipher</a:t>
            </a:r>
            <a:r>
              <a:rPr lang="en-IN" sz="2400" dirty="0" smtClean="0">
                <a:latin typeface="Times New Roman" pitchFamily="18" charset="0"/>
                <a:cs typeface="Times New Roman" pitchFamily="18" charset="0"/>
              </a:rPr>
              <a:t>.</a:t>
            </a:r>
            <a:endParaRPr lang="en-IN" sz="2400" dirty="0">
              <a:latin typeface="Times New Roman" pitchFamily="18" charset="0"/>
              <a:cs typeface="Times New Roman" pitchFamily="18" charset="0"/>
            </a:endParaRPr>
          </a:p>
          <a:p>
            <a:pPr algn="just"/>
            <a:r>
              <a:rPr lang="en-IN" sz="2400" dirty="0">
                <a:latin typeface="Times New Roman" pitchFamily="18" charset="0"/>
                <a:cs typeface="Times New Roman" pitchFamily="18" charset="0"/>
              </a:rPr>
              <a:t>In the ideal case, a one-time pad version of the </a:t>
            </a:r>
            <a:r>
              <a:rPr lang="en-IN" sz="2400" dirty="0" err="1">
                <a:latin typeface="Times New Roman" pitchFamily="18" charset="0"/>
                <a:cs typeface="Times New Roman" pitchFamily="18" charset="0"/>
              </a:rPr>
              <a:t>Vernam</a:t>
            </a:r>
            <a:r>
              <a:rPr lang="en-IN" sz="2400" dirty="0">
                <a:latin typeface="Times New Roman" pitchFamily="18" charset="0"/>
                <a:cs typeface="Times New Roman" pitchFamily="18" charset="0"/>
              </a:rPr>
              <a:t> cipher would be used, in which the </a:t>
            </a:r>
            <a:r>
              <a:rPr lang="en-IN" sz="2400" dirty="0" smtClean="0">
                <a:latin typeface="Times New Roman" pitchFamily="18" charset="0"/>
                <a:cs typeface="Times New Roman" pitchFamily="18" charset="0"/>
              </a:rPr>
              <a:t>key stream </a:t>
            </a:r>
            <a:r>
              <a:rPr lang="en-IN" sz="2400" dirty="0">
                <a:latin typeface="Times New Roman" pitchFamily="18" charset="0"/>
                <a:cs typeface="Times New Roman" pitchFamily="18" charset="0"/>
              </a:rPr>
              <a:t>is as long as the plaintext bit stream. </a:t>
            </a:r>
            <a:endParaRPr lang="en-IN" sz="2400" dirty="0" smtClean="0">
              <a:latin typeface="Times New Roman" pitchFamily="18" charset="0"/>
              <a:cs typeface="Times New Roman" pitchFamily="18" charset="0"/>
            </a:endParaRPr>
          </a:p>
          <a:p>
            <a:pPr algn="just"/>
            <a:r>
              <a:rPr lang="en-IN" sz="2400" dirty="0" smtClean="0">
                <a:latin typeface="Times New Roman" pitchFamily="18" charset="0"/>
                <a:cs typeface="Times New Roman" pitchFamily="18" charset="0"/>
              </a:rPr>
              <a:t>Random cryptographic </a:t>
            </a:r>
            <a:r>
              <a:rPr lang="en-IN" sz="2400" dirty="0">
                <a:latin typeface="Times New Roman" pitchFamily="18" charset="0"/>
                <a:cs typeface="Times New Roman" pitchFamily="18" charset="0"/>
              </a:rPr>
              <a:t>key stream </a:t>
            </a:r>
            <a:r>
              <a:rPr lang="en-IN" sz="2400" dirty="0" smtClean="0">
                <a:latin typeface="Times New Roman" pitchFamily="18" charset="0"/>
                <a:cs typeface="Times New Roman" pitchFamily="18" charset="0"/>
              </a:rPr>
              <a:t>ensures the strength. </a:t>
            </a:r>
          </a:p>
          <a:p>
            <a:pPr algn="just"/>
            <a:r>
              <a:rPr lang="en-IN" sz="2400" dirty="0">
                <a:solidFill>
                  <a:srgbClr val="C00000"/>
                </a:solidFill>
                <a:latin typeface="Times New Roman" pitchFamily="18" charset="0"/>
                <a:cs typeface="Times New Roman" pitchFamily="18" charset="0"/>
              </a:rPr>
              <a:t>A block cipher is one in which a block of plaintext is treated as a whole and used </a:t>
            </a:r>
            <a:r>
              <a:rPr lang="en-IN" sz="2400" dirty="0" smtClean="0">
                <a:solidFill>
                  <a:srgbClr val="C00000"/>
                </a:solidFill>
                <a:latin typeface="Times New Roman" pitchFamily="18" charset="0"/>
                <a:cs typeface="Times New Roman" pitchFamily="18" charset="0"/>
              </a:rPr>
              <a:t>to produce </a:t>
            </a:r>
            <a:r>
              <a:rPr lang="en-IN" sz="2400" dirty="0">
                <a:solidFill>
                  <a:srgbClr val="C00000"/>
                </a:solidFill>
                <a:latin typeface="Times New Roman" pitchFamily="18" charset="0"/>
                <a:cs typeface="Times New Roman" pitchFamily="18" charset="0"/>
              </a:rPr>
              <a:t>a cipher text block of equal length</a:t>
            </a:r>
            <a:r>
              <a:rPr lang="en-IN" sz="2400" dirty="0">
                <a:latin typeface="Times New Roman" pitchFamily="18" charset="0"/>
                <a:cs typeface="Times New Roman" pitchFamily="18" charset="0"/>
              </a:rPr>
              <a:t>. Typically, a block size of 64 or 128 bits is used.</a:t>
            </a:r>
          </a:p>
        </p:txBody>
      </p:sp>
      <p:sp>
        <p:nvSpPr>
          <p:cNvPr id="4" name="Slide Number Placeholder 3"/>
          <p:cNvSpPr>
            <a:spLocks noGrp="1"/>
          </p:cNvSpPr>
          <p:nvPr>
            <p:ph type="sldNum" sz="quarter" idx="12"/>
          </p:nvPr>
        </p:nvSpPr>
        <p:spPr/>
        <p:txBody>
          <a:bodyPr/>
          <a:lstStyle/>
          <a:p>
            <a:fld id="{174EB35F-102C-412E-9E9E-AD64D516541E}" type="slidenum">
              <a:rPr lang="en-IN" smtClean="0"/>
              <a:pPr/>
              <a:t>18</a:t>
            </a:fld>
            <a:endParaRPr lang="en-IN"/>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71480"/>
            <a:ext cx="8229600" cy="642942"/>
          </a:xfrm>
        </p:spPr>
        <p:txBody>
          <a:bodyPr>
            <a:normAutofit fontScale="90000"/>
          </a:bodyPr>
          <a:lstStyle/>
          <a:p>
            <a:r>
              <a:rPr lang="en-IN" dirty="0" smtClean="0"/>
              <a:t>Stream &amp; Block Cipher</a:t>
            </a:r>
            <a:br>
              <a:rPr lang="en-IN" dirty="0" smtClean="0"/>
            </a:br>
            <a:endParaRPr lang="en-IN" dirty="0"/>
          </a:p>
        </p:txBody>
      </p:sp>
      <p:sp>
        <p:nvSpPr>
          <p:cNvPr id="4" name="Slide Number Placeholder 3"/>
          <p:cNvSpPr>
            <a:spLocks noGrp="1"/>
          </p:cNvSpPr>
          <p:nvPr>
            <p:ph type="sldNum" sz="quarter" idx="12"/>
          </p:nvPr>
        </p:nvSpPr>
        <p:spPr/>
        <p:txBody>
          <a:bodyPr/>
          <a:lstStyle/>
          <a:p>
            <a:fld id="{174EB35F-102C-412E-9E9E-AD64D516541E}" type="slidenum">
              <a:rPr lang="en-IN" smtClean="0"/>
              <a:pPr/>
              <a:t>19</a:t>
            </a:fld>
            <a:endParaRPr lang="en-IN"/>
          </a:p>
        </p:txBody>
      </p:sp>
      <p:pic>
        <p:nvPicPr>
          <p:cNvPr id="1026" name="Picture 2"/>
          <p:cNvPicPr>
            <a:picLocks noGrp="1" noChangeAspect="1" noChangeArrowheads="1"/>
          </p:cNvPicPr>
          <p:nvPr>
            <p:ph idx="1"/>
          </p:nvPr>
        </p:nvPicPr>
        <p:blipFill>
          <a:blip r:embed="rId2"/>
          <a:srcRect/>
          <a:stretch>
            <a:fillRect/>
          </a:stretch>
        </p:blipFill>
        <p:spPr bwMode="auto">
          <a:xfrm>
            <a:off x="285720" y="1714488"/>
            <a:ext cx="8429684" cy="4286280"/>
          </a:xfrm>
          <a:prstGeom prst="rect">
            <a:avLst/>
          </a:prstGeom>
          <a:noFill/>
          <a:ln w="9525">
            <a:noFill/>
            <a:miter lim="800000"/>
            <a:headEnd/>
            <a:tailEnd/>
          </a:ln>
          <a:effec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25470"/>
          </a:xfrm>
        </p:spPr>
        <p:txBody>
          <a:bodyPr>
            <a:normAutofit/>
          </a:bodyPr>
          <a:lstStyle/>
          <a:p>
            <a:pPr algn="l"/>
            <a:r>
              <a:rPr lang="en-US" sz="3200" b="1" dirty="0" smtClean="0">
                <a:solidFill>
                  <a:srgbClr val="FF0000"/>
                </a:solidFill>
              </a:rPr>
              <a:t>Symmetric (Secret) Key Cryptography</a:t>
            </a:r>
            <a:endParaRPr lang="en-US" sz="3200" b="1" dirty="0">
              <a:solidFill>
                <a:srgbClr val="FF0000"/>
              </a:solidFill>
            </a:endParaRPr>
          </a:p>
        </p:txBody>
      </p:sp>
      <p:sp>
        <p:nvSpPr>
          <p:cNvPr id="4" name="Slide Number Placeholder 3"/>
          <p:cNvSpPr>
            <a:spLocks noGrp="1"/>
          </p:cNvSpPr>
          <p:nvPr>
            <p:ph type="sldNum" sz="quarter" idx="12"/>
          </p:nvPr>
        </p:nvSpPr>
        <p:spPr/>
        <p:txBody>
          <a:bodyPr/>
          <a:lstStyle/>
          <a:p>
            <a:fld id="{174EB35F-102C-412E-9E9E-AD64D516541E}" type="slidenum">
              <a:rPr lang="en-IN" smtClean="0"/>
              <a:pPr/>
              <a:t>2</a:t>
            </a:fld>
            <a:endParaRPr lang="en-IN"/>
          </a:p>
        </p:txBody>
      </p:sp>
      <p:pic>
        <p:nvPicPr>
          <p:cNvPr id="1026" name="Picture 2"/>
          <p:cNvPicPr>
            <a:picLocks noGrp="1" noChangeAspect="1" noChangeArrowheads="1"/>
          </p:cNvPicPr>
          <p:nvPr>
            <p:ph idx="1"/>
          </p:nvPr>
        </p:nvPicPr>
        <p:blipFill>
          <a:blip r:embed="rId2"/>
          <a:srcRect/>
          <a:stretch>
            <a:fillRect/>
          </a:stretch>
        </p:blipFill>
        <p:spPr bwMode="auto">
          <a:xfrm>
            <a:off x="571472" y="1643050"/>
            <a:ext cx="8215370" cy="3571900"/>
          </a:xfrm>
          <a:prstGeom prst="rect">
            <a:avLst/>
          </a:prstGeom>
          <a:noFill/>
          <a:ln w="9525">
            <a:noFill/>
            <a:miter lim="800000"/>
            <a:headEnd/>
            <a:tailEnd/>
          </a:ln>
          <a:effectLst/>
        </p:spPr>
      </p:pic>
      <p:sp>
        <p:nvSpPr>
          <p:cNvPr id="6" name="TextBox 5"/>
          <p:cNvSpPr txBox="1"/>
          <p:nvPr/>
        </p:nvSpPr>
        <p:spPr>
          <a:xfrm>
            <a:off x="571472" y="5643578"/>
            <a:ext cx="7858180" cy="892552"/>
          </a:xfrm>
          <a:prstGeom prst="rect">
            <a:avLst/>
          </a:prstGeom>
          <a:noFill/>
        </p:spPr>
        <p:txBody>
          <a:bodyPr wrap="square" rtlCol="0">
            <a:spAutoFit/>
          </a:bodyPr>
          <a:lstStyle/>
          <a:p>
            <a:r>
              <a:rPr lang="en-US" sz="2600" dirty="0" smtClean="0">
                <a:latin typeface="Times New Roman" pitchFamily="18" charset="0"/>
                <a:cs typeface="Times New Roman" pitchFamily="18" charset="0"/>
              </a:rPr>
              <a:t>Encryption: C = </a:t>
            </a:r>
            <a:r>
              <a:rPr lang="en-US" sz="2600" dirty="0" err="1" smtClean="0">
                <a:latin typeface="Times New Roman" pitchFamily="18" charset="0"/>
                <a:cs typeface="Times New Roman" pitchFamily="18" charset="0"/>
              </a:rPr>
              <a:t>E</a:t>
            </a:r>
            <a:r>
              <a:rPr lang="en-US" sz="2600" baseline="-25000" dirty="0" err="1" smtClean="0">
                <a:latin typeface="Times New Roman" pitchFamily="18" charset="0"/>
                <a:cs typeface="Times New Roman" pitchFamily="18" charset="0"/>
              </a:rPr>
              <a:t>k</a:t>
            </a:r>
            <a:r>
              <a:rPr lang="en-US" sz="2600" dirty="0" smtClean="0">
                <a:latin typeface="Times New Roman" pitchFamily="18" charset="0"/>
                <a:cs typeface="Times New Roman" pitchFamily="18" charset="0"/>
              </a:rPr>
              <a:t>(P</a:t>
            </a:r>
            <a:r>
              <a:rPr lang="en-US" sz="2600" dirty="0" smtClean="0">
                <a:latin typeface="Times New Roman" pitchFamily="18" charset="0"/>
                <a:cs typeface="Times New Roman" pitchFamily="18" charset="0"/>
              </a:rPr>
              <a:t>)		 </a:t>
            </a:r>
            <a:r>
              <a:rPr lang="en-US" sz="2600" dirty="0" smtClean="0">
                <a:latin typeface="Times New Roman" pitchFamily="18" charset="0"/>
                <a:cs typeface="Times New Roman" pitchFamily="18" charset="0"/>
              </a:rPr>
              <a:t>Decryption: P = </a:t>
            </a:r>
            <a:r>
              <a:rPr lang="en-US" sz="2600" dirty="0" err="1" smtClean="0">
                <a:latin typeface="Times New Roman" pitchFamily="18" charset="0"/>
                <a:cs typeface="Times New Roman" pitchFamily="18" charset="0"/>
              </a:rPr>
              <a:t>D</a:t>
            </a:r>
            <a:r>
              <a:rPr lang="en-US" sz="2600" baseline="-25000" dirty="0" err="1" smtClean="0">
                <a:latin typeface="Times New Roman" pitchFamily="18" charset="0"/>
                <a:cs typeface="Times New Roman" pitchFamily="18" charset="0"/>
              </a:rPr>
              <a:t>k</a:t>
            </a:r>
            <a:r>
              <a:rPr lang="en-US" sz="2600" dirty="0" smtClean="0">
                <a:latin typeface="Times New Roman" pitchFamily="18" charset="0"/>
                <a:cs typeface="Times New Roman" pitchFamily="18" charset="0"/>
              </a:rPr>
              <a:t>(C)</a:t>
            </a:r>
          </a:p>
          <a:p>
            <a:r>
              <a:rPr lang="en-US" sz="2600" dirty="0" smtClean="0">
                <a:solidFill>
                  <a:srgbClr val="C00000"/>
                </a:solidFill>
                <a:latin typeface="Times New Roman" pitchFamily="18" charset="0"/>
                <a:cs typeface="Times New Roman" pitchFamily="18" charset="0"/>
              </a:rPr>
              <a:t>In which, </a:t>
            </a:r>
            <a:r>
              <a:rPr lang="en-US" sz="2600" dirty="0" err="1" smtClean="0">
                <a:solidFill>
                  <a:srgbClr val="C00000"/>
                </a:solidFill>
                <a:latin typeface="Times New Roman" pitchFamily="18" charset="0"/>
                <a:cs typeface="Times New Roman" pitchFamily="18" charset="0"/>
              </a:rPr>
              <a:t>D</a:t>
            </a:r>
            <a:r>
              <a:rPr lang="en-US" sz="2600" baseline="-25000" dirty="0" err="1" smtClean="0">
                <a:solidFill>
                  <a:srgbClr val="C00000"/>
                </a:solidFill>
                <a:latin typeface="Times New Roman" pitchFamily="18" charset="0"/>
                <a:cs typeface="Times New Roman" pitchFamily="18" charset="0"/>
              </a:rPr>
              <a:t>k</a:t>
            </a:r>
            <a:r>
              <a:rPr lang="en-US" sz="2600" dirty="0" smtClean="0">
                <a:solidFill>
                  <a:srgbClr val="C00000"/>
                </a:solidFill>
                <a:latin typeface="Times New Roman" pitchFamily="18" charset="0"/>
                <a:cs typeface="Times New Roman" pitchFamily="18" charset="0"/>
              </a:rPr>
              <a:t>(</a:t>
            </a:r>
            <a:r>
              <a:rPr lang="en-US" sz="2600" dirty="0" err="1" smtClean="0">
                <a:solidFill>
                  <a:srgbClr val="C00000"/>
                </a:solidFill>
                <a:latin typeface="Times New Roman" pitchFamily="18" charset="0"/>
                <a:cs typeface="Times New Roman" pitchFamily="18" charset="0"/>
              </a:rPr>
              <a:t>E</a:t>
            </a:r>
            <a:r>
              <a:rPr lang="en-US" sz="2600" baseline="-25000" dirty="0" err="1" smtClean="0">
                <a:solidFill>
                  <a:srgbClr val="C00000"/>
                </a:solidFill>
                <a:latin typeface="Times New Roman" pitchFamily="18" charset="0"/>
                <a:cs typeface="Times New Roman" pitchFamily="18" charset="0"/>
              </a:rPr>
              <a:t>k</a:t>
            </a:r>
            <a:r>
              <a:rPr lang="en-US" sz="2600" dirty="0" smtClean="0">
                <a:solidFill>
                  <a:srgbClr val="C00000"/>
                </a:solidFill>
                <a:latin typeface="Times New Roman" pitchFamily="18" charset="0"/>
                <a:cs typeface="Times New Roman" pitchFamily="18" charset="0"/>
              </a:rPr>
              <a:t> (x)) = </a:t>
            </a:r>
            <a:r>
              <a:rPr lang="en-US" sz="2600" dirty="0" err="1" smtClean="0">
                <a:solidFill>
                  <a:srgbClr val="C00000"/>
                </a:solidFill>
                <a:latin typeface="Times New Roman" pitchFamily="18" charset="0"/>
                <a:cs typeface="Times New Roman" pitchFamily="18" charset="0"/>
              </a:rPr>
              <a:t>E</a:t>
            </a:r>
            <a:r>
              <a:rPr lang="en-US" sz="2600" baseline="-25000" dirty="0" err="1" smtClean="0">
                <a:solidFill>
                  <a:srgbClr val="C00000"/>
                </a:solidFill>
                <a:latin typeface="Times New Roman" pitchFamily="18" charset="0"/>
                <a:cs typeface="Times New Roman" pitchFamily="18" charset="0"/>
              </a:rPr>
              <a:t>k</a:t>
            </a:r>
            <a:r>
              <a:rPr lang="en-US" sz="2600" dirty="0" smtClean="0">
                <a:solidFill>
                  <a:srgbClr val="C00000"/>
                </a:solidFill>
                <a:latin typeface="Times New Roman" pitchFamily="18" charset="0"/>
                <a:cs typeface="Times New Roman" pitchFamily="18" charset="0"/>
              </a:rPr>
              <a:t>(</a:t>
            </a:r>
            <a:r>
              <a:rPr lang="en-US" sz="2600" dirty="0" err="1" smtClean="0">
                <a:solidFill>
                  <a:srgbClr val="C00000"/>
                </a:solidFill>
                <a:latin typeface="Times New Roman" pitchFamily="18" charset="0"/>
                <a:cs typeface="Times New Roman" pitchFamily="18" charset="0"/>
              </a:rPr>
              <a:t>D</a:t>
            </a:r>
            <a:r>
              <a:rPr lang="en-US" sz="2600" baseline="-25000" dirty="0" err="1" smtClean="0">
                <a:solidFill>
                  <a:srgbClr val="C00000"/>
                </a:solidFill>
                <a:latin typeface="Times New Roman" pitchFamily="18" charset="0"/>
                <a:cs typeface="Times New Roman" pitchFamily="18" charset="0"/>
              </a:rPr>
              <a:t>k</a:t>
            </a:r>
            <a:r>
              <a:rPr lang="en-US" sz="2600" dirty="0" smtClean="0">
                <a:solidFill>
                  <a:srgbClr val="C00000"/>
                </a:solidFill>
                <a:latin typeface="Times New Roman" pitchFamily="18" charset="0"/>
                <a:cs typeface="Times New Roman" pitchFamily="18" charset="0"/>
              </a:rPr>
              <a:t> (x)) = x</a:t>
            </a:r>
            <a:endParaRPr lang="en-US" sz="2600" dirty="0">
              <a:solidFill>
                <a:srgbClr val="C00000"/>
              </a:solidFill>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Block Cipher</a:t>
            </a:r>
            <a:endParaRPr lang="en-IN" dirty="0"/>
          </a:p>
        </p:txBody>
      </p:sp>
      <p:sp>
        <p:nvSpPr>
          <p:cNvPr id="3" name="Content Placeholder 2"/>
          <p:cNvSpPr>
            <a:spLocks noGrp="1"/>
          </p:cNvSpPr>
          <p:nvPr>
            <p:ph idx="1"/>
          </p:nvPr>
        </p:nvSpPr>
        <p:spPr/>
        <p:txBody>
          <a:bodyPr>
            <a:normAutofit/>
          </a:bodyPr>
          <a:lstStyle/>
          <a:p>
            <a:pPr algn="just"/>
            <a:r>
              <a:rPr lang="en-IN" sz="2400" dirty="0"/>
              <a:t>There are possible different plaintext blocks </a:t>
            </a:r>
            <a:r>
              <a:rPr lang="en-IN" sz="2400" dirty="0" smtClean="0"/>
              <a:t>and </a:t>
            </a:r>
            <a:r>
              <a:rPr lang="en-IN" sz="2400" dirty="0"/>
              <a:t>for the encryption to be reversible (i.e., </a:t>
            </a:r>
            <a:r>
              <a:rPr lang="en-IN" sz="2400" dirty="0" smtClean="0"/>
              <a:t>for decryption </a:t>
            </a:r>
            <a:r>
              <a:rPr lang="en-IN" sz="2400" dirty="0"/>
              <a:t>to be possible), </a:t>
            </a:r>
            <a:r>
              <a:rPr lang="en-IN" sz="2400" dirty="0">
                <a:solidFill>
                  <a:srgbClr val="C00000"/>
                </a:solidFill>
              </a:rPr>
              <a:t>each must produce a unique cipher text block</a:t>
            </a:r>
            <a:r>
              <a:rPr lang="en-IN" sz="2400" dirty="0"/>
              <a:t>. Such transformation </a:t>
            </a:r>
            <a:r>
              <a:rPr lang="en-IN" sz="2400" dirty="0" smtClean="0"/>
              <a:t>is called </a:t>
            </a:r>
            <a:r>
              <a:rPr lang="en-IN" sz="2400" dirty="0" smtClean="0">
                <a:solidFill>
                  <a:srgbClr val="C00000"/>
                </a:solidFill>
              </a:rPr>
              <a:t>reversible</a:t>
            </a:r>
            <a:r>
              <a:rPr lang="en-IN" sz="2400" dirty="0" smtClean="0"/>
              <a:t> </a:t>
            </a:r>
            <a:r>
              <a:rPr lang="en-IN" sz="2400" dirty="0"/>
              <a:t>or </a:t>
            </a:r>
            <a:r>
              <a:rPr lang="en-IN" sz="2400" dirty="0" err="1" smtClean="0"/>
              <a:t>nonsingular</a:t>
            </a:r>
            <a:r>
              <a:rPr lang="en-IN" sz="2400" dirty="0" smtClean="0"/>
              <a:t>.</a:t>
            </a:r>
          </a:p>
          <a:p>
            <a:pPr algn="just"/>
            <a:r>
              <a:rPr lang="en-IN" sz="2400" dirty="0" smtClean="0"/>
              <a:t>Using </a:t>
            </a:r>
            <a:r>
              <a:rPr lang="en-IN" sz="2400" dirty="0" smtClean="0">
                <a:solidFill>
                  <a:srgbClr val="C00000"/>
                </a:solidFill>
              </a:rPr>
              <a:t>large block and </a:t>
            </a:r>
            <a:r>
              <a:rPr lang="en-IN" sz="2400" dirty="0">
                <a:solidFill>
                  <a:srgbClr val="C00000"/>
                </a:solidFill>
              </a:rPr>
              <a:t>an arbitrary reversible substitution </a:t>
            </a:r>
            <a:r>
              <a:rPr lang="en-IN" sz="2400" dirty="0"/>
              <a:t>between plaintext and cipher </a:t>
            </a:r>
            <a:r>
              <a:rPr lang="en-IN" sz="2400" dirty="0" smtClean="0"/>
              <a:t>text, the </a:t>
            </a:r>
            <a:r>
              <a:rPr lang="en-IN" sz="2400" dirty="0"/>
              <a:t>statistical characteristics of the source plaintext are </a:t>
            </a:r>
            <a:r>
              <a:rPr lang="en-IN" sz="2400" dirty="0" smtClean="0"/>
              <a:t>masked; thus cryptanalysis attack due to small block size is </a:t>
            </a:r>
            <a:r>
              <a:rPr lang="en-IN" sz="2400" dirty="0"/>
              <a:t>infeasible.</a:t>
            </a:r>
            <a:endParaRPr lang="en-IN" sz="2400"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174EB35F-102C-412E-9E9E-AD64D516541E}" type="slidenum">
              <a:rPr lang="en-IN" smtClean="0"/>
              <a:pPr/>
              <a:t>20</a:t>
            </a:fld>
            <a:endParaRPr lang="en-IN"/>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25470"/>
          </a:xfrm>
        </p:spPr>
        <p:txBody>
          <a:bodyPr>
            <a:normAutofit fontScale="90000"/>
          </a:bodyPr>
          <a:lstStyle/>
          <a:p>
            <a:r>
              <a:rPr lang="en-IN" dirty="0" smtClean="0"/>
              <a:t>Reversible Mapping</a:t>
            </a:r>
            <a:endParaRPr lang="en-IN" dirty="0"/>
          </a:p>
        </p:txBody>
      </p:sp>
      <p:pic>
        <p:nvPicPr>
          <p:cNvPr id="2050" name="Picture 2"/>
          <p:cNvPicPr>
            <a:picLocks noGrp="1" noChangeAspect="1" noChangeArrowheads="1"/>
          </p:cNvPicPr>
          <p:nvPr>
            <p:ph idx="1"/>
          </p:nvPr>
        </p:nvPicPr>
        <p:blipFill>
          <a:blip r:embed="rId2"/>
          <a:srcRect/>
          <a:stretch>
            <a:fillRect/>
          </a:stretch>
        </p:blipFill>
        <p:spPr bwMode="auto">
          <a:xfrm>
            <a:off x="714348" y="1785927"/>
            <a:ext cx="7786742" cy="1428759"/>
          </a:xfrm>
          <a:prstGeom prst="rect">
            <a:avLst/>
          </a:prstGeom>
          <a:noFill/>
          <a:ln w="9525">
            <a:noFill/>
            <a:miter lim="800000"/>
            <a:headEnd/>
            <a:tailEnd/>
          </a:ln>
          <a:effectLst/>
        </p:spPr>
      </p:pic>
      <p:sp>
        <p:nvSpPr>
          <p:cNvPr id="5" name="Slide Number Placeholder 4"/>
          <p:cNvSpPr>
            <a:spLocks noGrp="1"/>
          </p:cNvSpPr>
          <p:nvPr>
            <p:ph type="sldNum" sz="quarter" idx="12"/>
          </p:nvPr>
        </p:nvSpPr>
        <p:spPr/>
        <p:txBody>
          <a:bodyPr/>
          <a:lstStyle/>
          <a:p>
            <a:fld id="{174EB35F-102C-412E-9E9E-AD64D516541E}" type="slidenum">
              <a:rPr lang="en-IN" smtClean="0"/>
              <a:pPr/>
              <a:t>21</a:t>
            </a:fld>
            <a:endParaRPr lang="en-IN"/>
          </a:p>
        </p:txBody>
      </p:sp>
      <p:sp>
        <p:nvSpPr>
          <p:cNvPr id="6" name="TextBox 5"/>
          <p:cNvSpPr txBox="1"/>
          <p:nvPr/>
        </p:nvSpPr>
        <p:spPr>
          <a:xfrm>
            <a:off x="142844" y="4071942"/>
            <a:ext cx="8786874" cy="2462213"/>
          </a:xfrm>
          <a:prstGeom prst="rect">
            <a:avLst/>
          </a:prstGeom>
          <a:noFill/>
        </p:spPr>
        <p:txBody>
          <a:bodyPr wrap="square" rtlCol="0">
            <a:spAutoFit/>
          </a:bodyPr>
          <a:lstStyle/>
          <a:p>
            <a:pPr algn="just"/>
            <a:r>
              <a:rPr lang="en-IN" sz="2200" dirty="0" smtClean="0"/>
              <a:t>In the latter case, a </a:t>
            </a:r>
            <a:r>
              <a:rPr lang="en-IN" sz="2200" dirty="0" err="1" smtClean="0"/>
              <a:t>ciphertext</a:t>
            </a:r>
            <a:r>
              <a:rPr lang="en-IN" sz="2200" dirty="0" smtClean="0"/>
              <a:t> of 01 could have been produced by one of two plaintext blocks. </a:t>
            </a:r>
            <a:r>
              <a:rPr lang="en-IN" sz="2200" dirty="0" smtClean="0">
                <a:solidFill>
                  <a:srgbClr val="FF0000"/>
                </a:solidFill>
              </a:rPr>
              <a:t>So if we limit ourselves to reversible mappings, the number of different transformations is 2</a:t>
            </a:r>
            <a:r>
              <a:rPr lang="en-IN" sz="2200" baseline="30000" dirty="0" smtClean="0">
                <a:solidFill>
                  <a:srgbClr val="FF0000"/>
                </a:solidFill>
              </a:rPr>
              <a:t>n</a:t>
            </a:r>
            <a:r>
              <a:rPr lang="en-IN" sz="2200" dirty="0" smtClean="0">
                <a:solidFill>
                  <a:srgbClr val="FF0000"/>
                </a:solidFill>
              </a:rPr>
              <a:t>! </a:t>
            </a:r>
          </a:p>
          <a:p>
            <a:pPr algn="just"/>
            <a:r>
              <a:rPr lang="en-IN" sz="2200" dirty="0" smtClean="0"/>
              <a:t>Possible Input &amp; Output pattern: 2</a:t>
            </a:r>
            <a:r>
              <a:rPr lang="en-IN" sz="2200" baseline="30000" dirty="0" smtClean="0"/>
              <a:t>n </a:t>
            </a:r>
            <a:endParaRPr lang="en-IN" sz="2200" dirty="0" smtClean="0"/>
          </a:p>
          <a:p>
            <a:r>
              <a:rPr lang="en-IN" sz="2200" dirty="0" smtClean="0"/>
              <a:t>For the first plaintext, we can choose any one from the 2</a:t>
            </a:r>
            <a:r>
              <a:rPr lang="en-IN" sz="2200" baseline="30000" dirty="0" smtClean="0"/>
              <a:t>n</a:t>
            </a:r>
            <a:r>
              <a:rPr lang="en-IN" sz="2200" dirty="0" smtClean="0"/>
              <a:t> of </a:t>
            </a:r>
            <a:r>
              <a:rPr lang="en-IN" sz="2200" dirty="0" err="1" smtClean="0"/>
              <a:t>ciphertext</a:t>
            </a:r>
            <a:r>
              <a:rPr lang="en-IN" sz="2200" dirty="0" smtClean="0"/>
              <a:t> blocks. For the second plaintext, we choose from among 2</a:t>
            </a:r>
            <a:r>
              <a:rPr lang="en-IN" sz="2200" baseline="30000" dirty="0" smtClean="0"/>
              <a:t>n</a:t>
            </a:r>
            <a:r>
              <a:rPr lang="en-IN" sz="2200" i="1" dirty="0" smtClean="0"/>
              <a:t> - 1 remaining </a:t>
            </a:r>
            <a:r>
              <a:rPr lang="en-IN" sz="2200" i="1" dirty="0" err="1" smtClean="0"/>
              <a:t>ciphertext</a:t>
            </a:r>
            <a:r>
              <a:rPr lang="en-IN" sz="2200" i="1" dirty="0" smtClean="0"/>
              <a:t> blocks, and so on.</a:t>
            </a:r>
            <a:endParaRPr lang="en-IN" sz="2200" dirty="0"/>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Motivation: </a:t>
            </a:r>
            <a:r>
              <a:rPr lang="en-IN" dirty="0" err="1" smtClean="0"/>
              <a:t>Feistel</a:t>
            </a:r>
            <a:r>
              <a:rPr lang="en-IN" dirty="0" smtClean="0"/>
              <a:t> Cipher</a:t>
            </a:r>
            <a:endParaRPr lang="en-IN" dirty="0"/>
          </a:p>
        </p:txBody>
      </p:sp>
      <p:sp>
        <p:nvSpPr>
          <p:cNvPr id="3" name="Content Placeholder 2"/>
          <p:cNvSpPr>
            <a:spLocks noGrp="1"/>
          </p:cNvSpPr>
          <p:nvPr>
            <p:ph idx="1"/>
          </p:nvPr>
        </p:nvSpPr>
        <p:spPr/>
        <p:txBody>
          <a:bodyPr>
            <a:normAutofit/>
          </a:bodyPr>
          <a:lstStyle/>
          <a:p>
            <a:pPr algn="just"/>
            <a:r>
              <a:rPr lang="en-IN" sz="2400" dirty="0" smtClean="0">
                <a:solidFill>
                  <a:srgbClr val="C00000"/>
                </a:solidFill>
              </a:rPr>
              <a:t>Ideal block cipher </a:t>
            </a:r>
            <a:r>
              <a:rPr lang="en-IN" sz="2400" dirty="0" smtClean="0"/>
              <a:t>allows maximum number of possible encryption mappings from the plaintext block.</a:t>
            </a:r>
          </a:p>
          <a:p>
            <a:pPr algn="just"/>
            <a:r>
              <a:rPr lang="en-IN" sz="2400" dirty="0" smtClean="0"/>
              <a:t>Classical (Ideal) substitution ciphers are vulnerable to a statistical analysis of the plaintext. </a:t>
            </a:r>
            <a:r>
              <a:rPr lang="en-IN" sz="2400" dirty="0" smtClean="0">
                <a:solidFill>
                  <a:srgbClr val="FF0000"/>
                </a:solidFill>
              </a:rPr>
              <a:t>This weakness is due to the use of a small block size.</a:t>
            </a:r>
          </a:p>
          <a:p>
            <a:pPr algn="just"/>
            <a:r>
              <a:rPr lang="en-IN" sz="2400" dirty="0" smtClean="0"/>
              <a:t>For large and an arbitrary reversible substitution between plaintext and cipher text is allowed, the statistical characteristics of the source plaintext are masked and cryptanalysis is infeasible.</a:t>
            </a:r>
          </a:p>
          <a:p>
            <a:pPr algn="just"/>
            <a:r>
              <a:rPr lang="en-IN" sz="2400" dirty="0" smtClean="0">
                <a:solidFill>
                  <a:srgbClr val="C00000"/>
                </a:solidFill>
              </a:rPr>
              <a:t>An arbitrary reversible substitution cipher (the ideal block cipher) for a large block size is not practical.</a:t>
            </a:r>
            <a:endParaRPr lang="en-IN" sz="2400" dirty="0">
              <a:solidFill>
                <a:srgbClr val="C00000"/>
              </a:solidFill>
            </a:endParaRPr>
          </a:p>
        </p:txBody>
      </p:sp>
      <p:sp>
        <p:nvSpPr>
          <p:cNvPr id="4" name="Slide Number Placeholder 3"/>
          <p:cNvSpPr>
            <a:spLocks noGrp="1"/>
          </p:cNvSpPr>
          <p:nvPr>
            <p:ph type="sldNum" sz="quarter" idx="12"/>
          </p:nvPr>
        </p:nvSpPr>
        <p:spPr/>
        <p:txBody>
          <a:bodyPr/>
          <a:lstStyle/>
          <a:p>
            <a:fld id="{174EB35F-102C-412E-9E9E-AD64D516541E}" type="slidenum">
              <a:rPr lang="en-IN" smtClean="0"/>
              <a:pPr/>
              <a:t>22</a:t>
            </a:fld>
            <a:endParaRPr lang="en-IN"/>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54032"/>
          </a:xfrm>
        </p:spPr>
        <p:txBody>
          <a:bodyPr>
            <a:normAutofit fontScale="90000"/>
          </a:bodyPr>
          <a:lstStyle/>
          <a:p>
            <a:r>
              <a:rPr lang="en-IN" dirty="0" smtClean="0"/>
              <a:t>Ideal Cipher for n =4</a:t>
            </a:r>
            <a:endParaRPr lang="en-IN" dirty="0"/>
          </a:p>
        </p:txBody>
      </p:sp>
      <p:sp>
        <p:nvSpPr>
          <p:cNvPr id="3" name="Content Placeholder 2"/>
          <p:cNvSpPr>
            <a:spLocks noGrp="1"/>
          </p:cNvSpPr>
          <p:nvPr>
            <p:ph idx="1"/>
          </p:nvPr>
        </p:nvSpPr>
        <p:spPr/>
        <p:txBody>
          <a:bodyPr/>
          <a:lstStyle/>
          <a:p>
            <a:endParaRPr lang="en-IN"/>
          </a:p>
        </p:txBody>
      </p:sp>
      <p:sp>
        <p:nvSpPr>
          <p:cNvPr id="4" name="Slide Number Placeholder 3"/>
          <p:cNvSpPr>
            <a:spLocks noGrp="1"/>
          </p:cNvSpPr>
          <p:nvPr>
            <p:ph type="sldNum" sz="quarter" idx="12"/>
          </p:nvPr>
        </p:nvSpPr>
        <p:spPr/>
        <p:txBody>
          <a:bodyPr/>
          <a:lstStyle/>
          <a:p>
            <a:fld id="{174EB35F-102C-412E-9E9E-AD64D516541E}" type="slidenum">
              <a:rPr lang="en-IN" smtClean="0"/>
              <a:pPr/>
              <a:t>23</a:t>
            </a:fld>
            <a:endParaRPr lang="en-IN"/>
          </a:p>
        </p:txBody>
      </p:sp>
      <p:pic>
        <p:nvPicPr>
          <p:cNvPr id="1026" name="Picture 2"/>
          <p:cNvPicPr>
            <a:picLocks noChangeAspect="1" noChangeArrowheads="1"/>
          </p:cNvPicPr>
          <p:nvPr/>
        </p:nvPicPr>
        <p:blipFill>
          <a:blip r:embed="rId2"/>
          <a:srcRect/>
          <a:stretch>
            <a:fillRect/>
          </a:stretch>
        </p:blipFill>
        <p:spPr bwMode="auto">
          <a:xfrm>
            <a:off x="1214414" y="1500174"/>
            <a:ext cx="5872186" cy="4500594"/>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Motivation: </a:t>
            </a:r>
            <a:r>
              <a:rPr lang="en-IN" dirty="0" err="1" smtClean="0"/>
              <a:t>Feistel</a:t>
            </a:r>
            <a:r>
              <a:rPr lang="en-IN" dirty="0" smtClean="0"/>
              <a:t> Cipher</a:t>
            </a:r>
            <a:endParaRPr lang="en-IN" dirty="0"/>
          </a:p>
        </p:txBody>
      </p:sp>
      <p:sp>
        <p:nvSpPr>
          <p:cNvPr id="3" name="Content Placeholder 2"/>
          <p:cNvSpPr>
            <a:spLocks noGrp="1"/>
          </p:cNvSpPr>
          <p:nvPr>
            <p:ph idx="1"/>
          </p:nvPr>
        </p:nvSpPr>
        <p:spPr/>
        <p:txBody>
          <a:bodyPr>
            <a:normAutofit/>
          </a:bodyPr>
          <a:lstStyle/>
          <a:p>
            <a:pPr algn="just"/>
            <a:r>
              <a:rPr lang="en-IN" sz="2400" dirty="0" smtClean="0"/>
              <a:t>Assume n =4. The method of defining the key length of  (4 bits) × (16 rows) = 64 bits.</a:t>
            </a:r>
          </a:p>
          <a:p>
            <a:pPr algn="just"/>
            <a:r>
              <a:rPr lang="en-IN" sz="2400" dirty="0" smtClean="0"/>
              <a:t>In general it will be  n × 2</a:t>
            </a:r>
            <a:r>
              <a:rPr lang="en-IN" sz="2400" baseline="30000" dirty="0" smtClean="0"/>
              <a:t>n</a:t>
            </a:r>
            <a:r>
              <a:rPr lang="en-IN" sz="2400" dirty="0" smtClean="0"/>
              <a:t> bits. For a 64-bit block, the desirable key length will be 64 × 2</a:t>
            </a:r>
            <a:r>
              <a:rPr lang="en-IN" sz="2400" baseline="30000" dirty="0" smtClean="0"/>
              <a:t>64</a:t>
            </a:r>
            <a:r>
              <a:rPr lang="en-IN" sz="2400" dirty="0" smtClean="0"/>
              <a:t> =2</a:t>
            </a:r>
            <a:r>
              <a:rPr lang="en-IN" sz="2400" baseline="30000" dirty="0" smtClean="0"/>
              <a:t>70</a:t>
            </a:r>
            <a:r>
              <a:rPr lang="en-IN" sz="2400" dirty="0" smtClean="0"/>
              <a:t> =10</a:t>
            </a:r>
            <a:r>
              <a:rPr lang="en-IN" sz="2400" baseline="30000" dirty="0" smtClean="0"/>
              <a:t>21</a:t>
            </a:r>
            <a:r>
              <a:rPr lang="en-IN" sz="2400" dirty="0" smtClean="0"/>
              <a:t> bits .</a:t>
            </a:r>
          </a:p>
          <a:p>
            <a:pPr algn="just"/>
            <a:r>
              <a:rPr lang="en-IN" sz="2400" dirty="0" err="1" smtClean="0"/>
              <a:t>Feistel</a:t>
            </a:r>
            <a:r>
              <a:rPr lang="en-IN" sz="2400" dirty="0" smtClean="0"/>
              <a:t> points out that what is needed is </a:t>
            </a:r>
            <a:r>
              <a:rPr lang="en-IN" sz="2400" dirty="0" smtClean="0">
                <a:solidFill>
                  <a:srgbClr val="C00000"/>
                </a:solidFill>
              </a:rPr>
              <a:t>an approximation to the ideal block cipher system for large n, </a:t>
            </a:r>
            <a:r>
              <a:rPr lang="en-IN" sz="2400" dirty="0" smtClean="0"/>
              <a:t>built up out of components that are easily realizable.</a:t>
            </a:r>
            <a:endParaRPr lang="en-IN" sz="2400" dirty="0"/>
          </a:p>
        </p:txBody>
      </p:sp>
      <p:sp>
        <p:nvSpPr>
          <p:cNvPr id="4" name="Slide Number Placeholder 3"/>
          <p:cNvSpPr>
            <a:spLocks noGrp="1"/>
          </p:cNvSpPr>
          <p:nvPr>
            <p:ph type="sldNum" sz="quarter" idx="12"/>
          </p:nvPr>
        </p:nvSpPr>
        <p:spPr/>
        <p:txBody>
          <a:bodyPr/>
          <a:lstStyle/>
          <a:p>
            <a:fld id="{174EB35F-102C-412E-9E9E-AD64D516541E}" type="slidenum">
              <a:rPr lang="en-IN" smtClean="0"/>
              <a:pPr/>
              <a:t>24</a:t>
            </a:fld>
            <a:endParaRPr lang="en-IN"/>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err="1" smtClean="0"/>
              <a:t>Feistel</a:t>
            </a:r>
            <a:r>
              <a:rPr lang="en-IN" dirty="0" smtClean="0"/>
              <a:t> Cipher</a:t>
            </a:r>
            <a:endParaRPr lang="en-IN" dirty="0"/>
          </a:p>
        </p:txBody>
      </p:sp>
      <p:sp>
        <p:nvSpPr>
          <p:cNvPr id="3" name="Content Placeholder 2"/>
          <p:cNvSpPr>
            <a:spLocks noGrp="1"/>
          </p:cNvSpPr>
          <p:nvPr>
            <p:ph idx="1"/>
          </p:nvPr>
        </p:nvSpPr>
        <p:spPr/>
        <p:txBody>
          <a:bodyPr>
            <a:normAutofit/>
          </a:bodyPr>
          <a:lstStyle/>
          <a:p>
            <a:pPr algn="just"/>
            <a:r>
              <a:rPr lang="en-IN" sz="2400" dirty="0" err="1"/>
              <a:t>Feistel</a:t>
            </a:r>
            <a:r>
              <a:rPr lang="en-IN" sz="2400" dirty="0"/>
              <a:t> proposed that we can approximate the ideal block cipher by utilizing the </a:t>
            </a:r>
            <a:r>
              <a:rPr lang="en-IN" sz="2400" dirty="0" smtClean="0"/>
              <a:t>concept of </a:t>
            </a:r>
            <a:r>
              <a:rPr lang="en-IN" sz="2400" dirty="0"/>
              <a:t>a </a:t>
            </a:r>
            <a:r>
              <a:rPr lang="en-IN" sz="2400" dirty="0">
                <a:solidFill>
                  <a:srgbClr val="C00000"/>
                </a:solidFill>
              </a:rPr>
              <a:t>product </a:t>
            </a:r>
            <a:r>
              <a:rPr lang="en-IN" sz="2400" dirty="0" smtClean="0">
                <a:solidFill>
                  <a:srgbClr val="C00000"/>
                </a:solidFill>
              </a:rPr>
              <a:t>cipher.</a:t>
            </a:r>
          </a:p>
          <a:p>
            <a:pPr algn="just"/>
            <a:r>
              <a:rPr lang="en-IN" sz="2400" dirty="0" smtClean="0">
                <a:solidFill>
                  <a:srgbClr val="C00000"/>
                </a:solidFill>
              </a:rPr>
              <a:t>Product cipher is </a:t>
            </a:r>
            <a:r>
              <a:rPr lang="en-IN" sz="2400" dirty="0">
                <a:solidFill>
                  <a:srgbClr val="C00000"/>
                </a:solidFill>
              </a:rPr>
              <a:t>the execution of two or more simple ciphers in sequence </a:t>
            </a:r>
            <a:r>
              <a:rPr lang="en-IN" sz="2400" dirty="0"/>
              <a:t>in such </a:t>
            </a:r>
            <a:r>
              <a:rPr lang="en-IN" sz="2400" dirty="0" smtClean="0"/>
              <a:t>a way </a:t>
            </a:r>
            <a:r>
              <a:rPr lang="en-IN" sz="2400" dirty="0"/>
              <a:t>that the final result or product is cryptographically stronger than any of the </a:t>
            </a:r>
            <a:r>
              <a:rPr lang="en-IN" sz="2400" dirty="0" smtClean="0"/>
              <a:t>component ciphers</a:t>
            </a:r>
            <a:r>
              <a:rPr lang="en-IN" sz="2400" dirty="0"/>
              <a:t>. </a:t>
            </a:r>
            <a:endParaRPr lang="en-IN" sz="2400" dirty="0" smtClean="0"/>
          </a:p>
          <a:p>
            <a:pPr algn="just"/>
            <a:r>
              <a:rPr lang="en-IN" sz="2400" dirty="0" smtClean="0"/>
              <a:t>The </a:t>
            </a:r>
            <a:r>
              <a:rPr lang="en-IN" sz="2400" dirty="0"/>
              <a:t>essence of the approach is </a:t>
            </a:r>
            <a:r>
              <a:rPr lang="en-IN" sz="2400" dirty="0">
                <a:solidFill>
                  <a:srgbClr val="C00000"/>
                </a:solidFill>
              </a:rPr>
              <a:t>to develop a block cipher with a key length of k bits </a:t>
            </a:r>
            <a:r>
              <a:rPr lang="en-IN" sz="2400" dirty="0" smtClean="0">
                <a:solidFill>
                  <a:srgbClr val="C00000"/>
                </a:solidFill>
              </a:rPr>
              <a:t>and a </a:t>
            </a:r>
            <a:r>
              <a:rPr lang="en-IN" sz="2400" dirty="0">
                <a:solidFill>
                  <a:srgbClr val="C00000"/>
                </a:solidFill>
              </a:rPr>
              <a:t>block length of n bits, allowing a total of possible 2</a:t>
            </a:r>
            <a:r>
              <a:rPr lang="en-IN" sz="2400" baseline="30000" dirty="0">
                <a:solidFill>
                  <a:srgbClr val="C00000"/>
                </a:solidFill>
              </a:rPr>
              <a:t>k</a:t>
            </a:r>
            <a:r>
              <a:rPr lang="en-IN" sz="2400" dirty="0">
                <a:solidFill>
                  <a:srgbClr val="C00000"/>
                </a:solidFill>
              </a:rPr>
              <a:t> transformations, rather than the 2</a:t>
            </a:r>
            <a:r>
              <a:rPr lang="en-IN" sz="2400" baseline="30000" dirty="0">
                <a:solidFill>
                  <a:srgbClr val="C00000"/>
                </a:solidFill>
              </a:rPr>
              <a:t>n</a:t>
            </a:r>
            <a:r>
              <a:rPr lang="en-IN" sz="2400" dirty="0" smtClean="0">
                <a:solidFill>
                  <a:srgbClr val="C00000"/>
                </a:solidFill>
              </a:rPr>
              <a:t>! transformations </a:t>
            </a:r>
            <a:r>
              <a:rPr lang="en-IN" sz="2400" dirty="0"/>
              <a:t>available with the ideal block cipher.</a:t>
            </a:r>
          </a:p>
        </p:txBody>
      </p:sp>
      <p:sp>
        <p:nvSpPr>
          <p:cNvPr id="4" name="Slide Number Placeholder 3"/>
          <p:cNvSpPr>
            <a:spLocks noGrp="1"/>
          </p:cNvSpPr>
          <p:nvPr>
            <p:ph type="sldNum" sz="quarter" idx="12"/>
          </p:nvPr>
        </p:nvSpPr>
        <p:spPr/>
        <p:txBody>
          <a:bodyPr/>
          <a:lstStyle/>
          <a:p>
            <a:fld id="{174EB35F-102C-412E-9E9E-AD64D516541E}" type="slidenum">
              <a:rPr lang="en-IN" smtClean="0"/>
              <a:pPr/>
              <a:t>25</a:t>
            </a:fld>
            <a:endParaRPr lang="en-IN"/>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54032"/>
          </a:xfrm>
        </p:spPr>
        <p:txBody>
          <a:bodyPr>
            <a:normAutofit fontScale="90000"/>
          </a:bodyPr>
          <a:lstStyle/>
          <a:p>
            <a:pPr algn="l"/>
            <a:r>
              <a:rPr lang="en-IN" dirty="0" smtClean="0"/>
              <a:t>Confusion &amp; Diffusion</a:t>
            </a:r>
            <a:endParaRPr lang="en-IN" dirty="0"/>
          </a:p>
        </p:txBody>
      </p:sp>
      <p:sp>
        <p:nvSpPr>
          <p:cNvPr id="3" name="Content Placeholder 2"/>
          <p:cNvSpPr>
            <a:spLocks noGrp="1"/>
          </p:cNvSpPr>
          <p:nvPr>
            <p:ph idx="1"/>
          </p:nvPr>
        </p:nvSpPr>
        <p:spPr/>
        <p:txBody>
          <a:bodyPr>
            <a:normAutofit/>
          </a:bodyPr>
          <a:lstStyle/>
          <a:p>
            <a:pPr algn="just"/>
            <a:r>
              <a:rPr lang="en-IN" sz="2400" dirty="0"/>
              <a:t>Shannon suggests two methods for </a:t>
            </a:r>
            <a:r>
              <a:rPr lang="en-IN" sz="2400" dirty="0" smtClean="0"/>
              <a:t>frustrating statistical </a:t>
            </a:r>
            <a:r>
              <a:rPr lang="en-IN" sz="2400" dirty="0"/>
              <a:t>cryptanalysis: </a:t>
            </a:r>
            <a:r>
              <a:rPr lang="en-IN" sz="2400" b="1" dirty="0">
                <a:solidFill>
                  <a:srgbClr val="C00000"/>
                </a:solidFill>
              </a:rPr>
              <a:t>diffusion and confusion</a:t>
            </a:r>
            <a:r>
              <a:rPr lang="en-IN" sz="2400" b="1" dirty="0"/>
              <a:t>. </a:t>
            </a:r>
            <a:endParaRPr lang="en-IN" sz="2400" b="1" dirty="0" smtClean="0"/>
          </a:p>
          <a:p>
            <a:pPr algn="just"/>
            <a:r>
              <a:rPr lang="en-IN" sz="2400" b="1" dirty="0" smtClean="0">
                <a:solidFill>
                  <a:srgbClr val="C00000"/>
                </a:solidFill>
              </a:rPr>
              <a:t>In </a:t>
            </a:r>
            <a:r>
              <a:rPr lang="en-IN" sz="2400" b="1" dirty="0">
                <a:solidFill>
                  <a:srgbClr val="C00000"/>
                </a:solidFill>
              </a:rPr>
              <a:t>diffusion, the statistical structure of </a:t>
            </a:r>
            <a:r>
              <a:rPr lang="en-IN" sz="2400" b="1" dirty="0" smtClean="0">
                <a:solidFill>
                  <a:srgbClr val="C00000"/>
                </a:solidFill>
              </a:rPr>
              <a:t>the </a:t>
            </a:r>
            <a:r>
              <a:rPr lang="en-IN" sz="2400" dirty="0" smtClean="0">
                <a:solidFill>
                  <a:srgbClr val="C00000"/>
                </a:solidFill>
              </a:rPr>
              <a:t>plaintext </a:t>
            </a:r>
            <a:r>
              <a:rPr lang="en-IN" sz="2400" dirty="0">
                <a:solidFill>
                  <a:srgbClr val="C00000"/>
                </a:solidFill>
              </a:rPr>
              <a:t>is dissipated into long-range statistics of the cipher text. </a:t>
            </a:r>
            <a:r>
              <a:rPr lang="en-IN" sz="2400" dirty="0"/>
              <a:t>This is achieved by </a:t>
            </a:r>
            <a:r>
              <a:rPr lang="en-IN" sz="2400" dirty="0" smtClean="0"/>
              <a:t>having each </a:t>
            </a:r>
            <a:r>
              <a:rPr lang="en-IN" sz="2400" dirty="0"/>
              <a:t>plaintext digit affect the value of many cipher text </a:t>
            </a:r>
            <a:r>
              <a:rPr lang="en-IN" sz="2400" dirty="0" smtClean="0"/>
              <a:t>digits.</a:t>
            </a:r>
          </a:p>
          <a:p>
            <a:pPr algn="just"/>
            <a:r>
              <a:rPr lang="en-IN" sz="2400" b="1" dirty="0" smtClean="0">
                <a:solidFill>
                  <a:srgbClr val="C00000"/>
                </a:solidFill>
              </a:rPr>
              <a:t>Confusion </a:t>
            </a:r>
            <a:r>
              <a:rPr lang="en-IN" sz="2400" b="1" dirty="0">
                <a:solidFill>
                  <a:srgbClr val="C00000"/>
                </a:solidFill>
              </a:rPr>
              <a:t>seeks to make </a:t>
            </a:r>
            <a:r>
              <a:rPr lang="en-IN" sz="2400" b="1" dirty="0" smtClean="0">
                <a:solidFill>
                  <a:srgbClr val="C00000"/>
                </a:solidFill>
              </a:rPr>
              <a:t>the </a:t>
            </a:r>
            <a:r>
              <a:rPr lang="en-IN" sz="2400" dirty="0" smtClean="0">
                <a:solidFill>
                  <a:srgbClr val="C00000"/>
                </a:solidFill>
              </a:rPr>
              <a:t>relationship </a:t>
            </a:r>
            <a:r>
              <a:rPr lang="en-IN" sz="2400" dirty="0">
                <a:solidFill>
                  <a:srgbClr val="C00000"/>
                </a:solidFill>
              </a:rPr>
              <a:t>between the statistics of the cipher text and the value of the encryption key </a:t>
            </a:r>
            <a:r>
              <a:rPr lang="en-IN" sz="2400" dirty="0" smtClean="0">
                <a:solidFill>
                  <a:srgbClr val="C00000"/>
                </a:solidFill>
              </a:rPr>
              <a:t>as complex </a:t>
            </a:r>
            <a:r>
              <a:rPr lang="en-IN" sz="2400" dirty="0">
                <a:solidFill>
                  <a:srgbClr val="C00000"/>
                </a:solidFill>
              </a:rPr>
              <a:t>as possible,</a:t>
            </a:r>
            <a:r>
              <a:rPr lang="en-IN" sz="2400" dirty="0"/>
              <a:t> again to </a:t>
            </a:r>
            <a:r>
              <a:rPr lang="en-IN" sz="2400" dirty="0" smtClean="0"/>
              <a:t>prevent attempts </a:t>
            </a:r>
            <a:r>
              <a:rPr lang="en-IN" sz="2400" dirty="0"/>
              <a:t>to discover the </a:t>
            </a:r>
            <a:r>
              <a:rPr lang="en-IN" sz="2400" dirty="0" smtClean="0"/>
              <a:t>key.</a:t>
            </a:r>
            <a:endParaRPr lang="en-IN" sz="2400" dirty="0"/>
          </a:p>
        </p:txBody>
      </p:sp>
      <p:sp>
        <p:nvSpPr>
          <p:cNvPr id="4" name="Slide Number Placeholder 3"/>
          <p:cNvSpPr>
            <a:spLocks noGrp="1"/>
          </p:cNvSpPr>
          <p:nvPr>
            <p:ph type="sldNum" sz="quarter" idx="12"/>
          </p:nvPr>
        </p:nvSpPr>
        <p:spPr/>
        <p:txBody>
          <a:bodyPr/>
          <a:lstStyle/>
          <a:p>
            <a:fld id="{174EB35F-102C-412E-9E9E-AD64D516541E}" type="slidenum">
              <a:rPr lang="en-IN" smtClean="0"/>
              <a:pPr/>
              <a:t>26</a:t>
            </a:fld>
            <a:endParaRPr lang="en-IN"/>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25470"/>
          </a:xfrm>
        </p:spPr>
        <p:txBody>
          <a:bodyPr>
            <a:normAutofit fontScale="90000"/>
          </a:bodyPr>
          <a:lstStyle/>
          <a:p>
            <a:pPr algn="l"/>
            <a:r>
              <a:rPr lang="en-IN" dirty="0" err="1" smtClean="0"/>
              <a:t>Feistel</a:t>
            </a:r>
            <a:r>
              <a:rPr lang="en-IN" dirty="0" smtClean="0"/>
              <a:t> Structure</a:t>
            </a:r>
            <a:endParaRPr lang="en-IN" dirty="0"/>
          </a:p>
        </p:txBody>
      </p:sp>
      <p:sp>
        <p:nvSpPr>
          <p:cNvPr id="3" name="Content Placeholder 2"/>
          <p:cNvSpPr>
            <a:spLocks noGrp="1"/>
          </p:cNvSpPr>
          <p:nvPr>
            <p:ph idx="1"/>
          </p:nvPr>
        </p:nvSpPr>
        <p:spPr>
          <a:xfrm>
            <a:off x="457200" y="1000108"/>
            <a:ext cx="8229600" cy="5126055"/>
          </a:xfrm>
        </p:spPr>
        <p:txBody>
          <a:bodyPr>
            <a:normAutofit lnSpcReduction="10000"/>
          </a:bodyPr>
          <a:lstStyle/>
          <a:p>
            <a:pPr algn="just"/>
            <a:r>
              <a:rPr lang="en-IN" sz="2600" dirty="0" err="1"/>
              <a:t>Feistel</a:t>
            </a:r>
            <a:r>
              <a:rPr lang="en-IN" sz="2600" dirty="0"/>
              <a:t> proposed the use of a cipher that </a:t>
            </a:r>
            <a:r>
              <a:rPr lang="en-IN" sz="2600" dirty="0" smtClean="0">
                <a:solidFill>
                  <a:srgbClr val="C00000"/>
                </a:solidFill>
              </a:rPr>
              <a:t>alternates substitutions and permutations</a:t>
            </a:r>
            <a:endParaRPr lang="en-IN" sz="2600" dirty="0">
              <a:solidFill>
                <a:srgbClr val="C00000"/>
              </a:solidFill>
            </a:endParaRPr>
          </a:p>
          <a:p>
            <a:pPr algn="just"/>
            <a:r>
              <a:rPr lang="en-IN" sz="2600" dirty="0" smtClean="0"/>
              <a:t> </a:t>
            </a:r>
            <a:r>
              <a:rPr lang="en-IN" sz="2600" dirty="0">
                <a:solidFill>
                  <a:srgbClr val="C00000"/>
                </a:solidFill>
              </a:rPr>
              <a:t>Substitution</a:t>
            </a:r>
            <a:r>
              <a:rPr lang="en-IN" sz="2600" dirty="0"/>
              <a:t>: Each plaintext element or group of elements is uniquely replaced by </a:t>
            </a:r>
            <a:r>
              <a:rPr lang="en-IN" sz="2600" dirty="0" smtClean="0"/>
              <a:t>a corresponding </a:t>
            </a:r>
            <a:r>
              <a:rPr lang="en-IN" sz="2600" dirty="0"/>
              <a:t>cipher text element or group of elements.</a:t>
            </a:r>
          </a:p>
          <a:p>
            <a:pPr algn="just"/>
            <a:r>
              <a:rPr lang="en-IN" sz="2600" dirty="0" smtClean="0">
                <a:solidFill>
                  <a:srgbClr val="C00000"/>
                </a:solidFill>
              </a:rPr>
              <a:t>Permutation</a:t>
            </a:r>
            <a:r>
              <a:rPr lang="en-IN" sz="2600" dirty="0"/>
              <a:t>: A sequence of plaintext elements is replaced by a permutation of that sequence</a:t>
            </a:r>
            <a:r>
              <a:rPr lang="en-IN" sz="2600" dirty="0" smtClean="0"/>
              <a:t>.</a:t>
            </a:r>
          </a:p>
          <a:p>
            <a:pPr algn="just"/>
            <a:r>
              <a:rPr lang="en-IN" sz="2600" dirty="0" smtClean="0"/>
              <a:t>Non-</a:t>
            </a:r>
            <a:r>
              <a:rPr lang="en-IN" sz="2600" dirty="0" err="1" smtClean="0"/>
              <a:t>fiestel</a:t>
            </a:r>
            <a:r>
              <a:rPr lang="en-IN" sz="2600" dirty="0" smtClean="0"/>
              <a:t> cipher uses only invertible components. E.g. AES</a:t>
            </a:r>
          </a:p>
          <a:p>
            <a:pPr algn="just"/>
            <a:r>
              <a:rPr lang="en-IN" sz="2600" dirty="0" err="1" smtClean="0"/>
              <a:t>Feistel</a:t>
            </a:r>
            <a:r>
              <a:rPr lang="en-IN" sz="2600" dirty="0" smtClean="0"/>
              <a:t> cipher uses invertible, Self-invertible and </a:t>
            </a:r>
            <a:r>
              <a:rPr lang="en-IN" sz="2600" dirty="0" smtClean="0">
                <a:solidFill>
                  <a:srgbClr val="C00000"/>
                </a:solidFill>
              </a:rPr>
              <a:t>non-invertible </a:t>
            </a:r>
            <a:r>
              <a:rPr lang="en-IN" sz="2600" dirty="0" smtClean="0"/>
              <a:t>components, but the overall effect becomes invertible.</a:t>
            </a:r>
            <a:endParaRPr lang="en-IN" sz="2600" dirty="0"/>
          </a:p>
        </p:txBody>
      </p:sp>
      <p:sp>
        <p:nvSpPr>
          <p:cNvPr id="4" name="Slide Number Placeholder 3"/>
          <p:cNvSpPr>
            <a:spLocks noGrp="1"/>
          </p:cNvSpPr>
          <p:nvPr>
            <p:ph type="sldNum" sz="quarter" idx="12"/>
          </p:nvPr>
        </p:nvSpPr>
        <p:spPr/>
        <p:txBody>
          <a:bodyPr/>
          <a:lstStyle/>
          <a:p>
            <a:fld id="{174EB35F-102C-412E-9E9E-AD64D516541E}" type="slidenum">
              <a:rPr lang="en-IN" smtClean="0"/>
              <a:pPr/>
              <a:t>27</a:t>
            </a:fld>
            <a:endParaRPr lang="en-IN"/>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54032"/>
          </a:xfrm>
        </p:spPr>
        <p:txBody>
          <a:bodyPr>
            <a:normAutofit fontScale="90000"/>
          </a:bodyPr>
          <a:lstStyle/>
          <a:p>
            <a:pPr algn="l"/>
            <a:r>
              <a:rPr lang="en-IN" dirty="0" err="1" smtClean="0"/>
              <a:t>Feistel</a:t>
            </a:r>
            <a:r>
              <a:rPr lang="en-IN" dirty="0" smtClean="0"/>
              <a:t> Structure</a:t>
            </a:r>
            <a:endParaRPr lang="en-IN" dirty="0"/>
          </a:p>
        </p:txBody>
      </p:sp>
      <p:pic>
        <p:nvPicPr>
          <p:cNvPr id="3074" name="Picture 2"/>
          <p:cNvPicPr>
            <a:picLocks noGrp="1" noChangeAspect="1" noChangeArrowheads="1"/>
          </p:cNvPicPr>
          <p:nvPr>
            <p:ph idx="1"/>
          </p:nvPr>
        </p:nvPicPr>
        <p:blipFill>
          <a:blip r:embed="rId2"/>
          <a:srcRect/>
          <a:stretch>
            <a:fillRect/>
          </a:stretch>
        </p:blipFill>
        <p:spPr bwMode="auto">
          <a:xfrm>
            <a:off x="142844" y="785794"/>
            <a:ext cx="8643998" cy="5786478"/>
          </a:xfrm>
          <a:prstGeom prst="rect">
            <a:avLst/>
          </a:prstGeom>
          <a:noFill/>
          <a:ln w="9525">
            <a:noFill/>
            <a:miter lim="800000"/>
            <a:headEnd/>
            <a:tailEnd/>
          </a:ln>
          <a:effectLst/>
        </p:spPr>
      </p:pic>
      <p:sp>
        <p:nvSpPr>
          <p:cNvPr id="4" name="Slide Number Placeholder 3"/>
          <p:cNvSpPr>
            <a:spLocks noGrp="1"/>
          </p:cNvSpPr>
          <p:nvPr>
            <p:ph type="sldNum" sz="quarter" idx="12"/>
          </p:nvPr>
        </p:nvSpPr>
        <p:spPr/>
        <p:txBody>
          <a:bodyPr/>
          <a:lstStyle/>
          <a:p>
            <a:fld id="{174EB35F-102C-412E-9E9E-AD64D516541E}" type="slidenum">
              <a:rPr lang="en-IN" smtClean="0"/>
              <a:pPr/>
              <a:t>28</a:t>
            </a:fld>
            <a:endParaRPr lang="en-IN"/>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54032"/>
          </a:xfrm>
        </p:spPr>
        <p:txBody>
          <a:bodyPr>
            <a:normAutofit fontScale="90000"/>
          </a:bodyPr>
          <a:lstStyle/>
          <a:p>
            <a:pPr algn="l"/>
            <a:r>
              <a:rPr lang="en-IN" dirty="0" err="1" smtClean="0"/>
              <a:t>Feistel</a:t>
            </a:r>
            <a:r>
              <a:rPr lang="en-IN" dirty="0" smtClean="0"/>
              <a:t> Cipher: Performance Metrics</a:t>
            </a:r>
            <a:endParaRPr lang="en-IN" dirty="0"/>
          </a:p>
        </p:txBody>
      </p:sp>
      <p:sp>
        <p:nvSpPr>
          <p:cNvPr id="3" name="Content Placeholder 2"/>
          <p:cNvSpPr>
            <a:spLocks noGrp="1"/>
          </p:cNvSpPr>
          <p:nvPr>
            <p:ph idx="1"/>
          </p:nvPr>
        </p:nvSpPr>
        <p:spPr/>
        <p:txBody>
          <a:bodyPr/>
          <a:lstStyle/>
          <a:p>
            <a:pPr>
              <a:buNone/>
            </a:pPr>
            <a:r>
              <a:rPr lang="en-IN" sz="2400" dirty="0" smtClean="0"/>
              <a:t>	The exact realization of </a:t>
            </a:r>
            <a:r>
              <a:rPr lang="en-IN" sz="2400" dirty="0" err="1" smtClean="0"/>
              <a:t>Feistel</a:t>
            </a:r>
            <a:r>
              <a:rPr lang="en-IN" sz="2400" dirty="0" smtClean="0"/>
              <a:t> Cipher depends on:</a:t>
            </a:r>
          </a:p>
          <a:p>
            <a:r>
              <a:rPr lang="en-IN" sz="2400" dirty="0" smtClean="0">
                <a:solidFill>
                  <a:srgbClr val="C00000"/>
                </a:solidFill>
              </a:rPr>
              <a:t>Block Size</a:t>
            </a:r>
          </a:p>
          <a:p>
            <a:r>
              <a:rPr lang="en-IN" sz="2400" dirty="0" smtClean="0">
                <a:solidFill>
                  <a:srgbClr val="C00000"/>
                </a:solidFill>
              </a:rPr>
              <a:t>Key Size</a:t>
            </a:r>
          </a:p>
          <a:p>
            <a:r>
              <a:rPr lang="en-IN" sz="2400" dirty="0" smtClean="0">
                <a:solidFill>
                  <a:srgbClr val="C00000"/>
                </a:solidFill>
              </a:rPr>
              <a:t>Round Function</a:t>
            </a:r>
          </a:p>
          <a:p>
            <a:r>
              <a:rPr lang="en-IN" sz="2400" dirty="0" smtClean="0">
                <a:solidFill>
                  <a:srgbClr val="C00000"/>
                </a:solidFill>
              </a:rPr>
              <a:t>Number of Rounds</a:t>
            </a:r>
          </a:p>
          <a:p>
            <a:r>
              <a:rPr lang="en-IN" sz="2400" dirty="0" smtClean="0">
                <a:solidFill>
                  <a:srgbClr val="C00000"/>
                </a:solidFill>
              </a:rPr>
              <a:t>Sub-key generation Algorithm</a:t>
            </a:r>
          </a:p>
          <a:p>
            <a:pPr>
              <a:buNone/>
            </a:pPr>
            <a:r>
              <a:rPr lang="en-IN" sz="2400" dirty="0" smtClean="0"/>
              <a:t>Two more issues :</a:t>
            </a:r>
          </a:p>
          <a:p>
            <a:r>
              <a:rPr lang="en-IN" sz="2400" dirty="0" smtClean="0">
                <a:solidFill>
                  <a:srgbClr val="C00000"/>
                </a:solidFill>
              </a:rPr>
              <a:t>Fast Encryption/ Decryption</a:t>
            </a:r>
          </a:p>
          <a:p>
            <a:r>
              <a:rPr lang="en-IN" sz="2400" dirty="0" smtClean="0">
                <a:solidFill>
                  <a:srgbClr val="C00000"/>
                </a:solidFill>
              </a:rPr>
              <a:t>Ease of Analysis</a:t>
            </a:r>
          </a:p>
          <a:p>
            <a:endParaRPr lang="en-IN" dirty="0"/>
          </a:p>
        </p:txBody>
      </p:sp>
      <p:sp>
        <p:nvSpPr>
          <p:cNvPr id="4" name="Slide Number Placeholder 3"/>
          <p:cNvSpPr>
            <a:spLocks noGrp="1"/>
          </p:cNvSpPr>
          <p:nvPr>
            <p:ph type="sldNum" sz="quarter" idx="12"/>
          </p:nvPr>
        </p:nvSpPr>
        <p:spPr/>
        <p:txBody>
          <a:bodyPr/>
          <a:lstStyle/>
          <a:p>
            <a:fld id="{174EB35F-102C-412E-9E9E-AD64D516541E}" type="slidenum">
              <a:rPr lang="en-IN" smtClean="0"/>
              <a:pPr/>
              <a:t>29</a:t>
            </a:fld>
            <a:endParaRPr lang="en-IN"/>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82594"/>
          </a:xfrm>
        </p:spPr>
        <p:txBody>
          <a:bodyPr>
            <a:normAutofit/>
          </a:bodyPr>
          <a:lstStyle/>
          <a:p>
            <a:pPr algn="l"/>
            <a:r>
              <a:rPr lang="en-US" sz="3200" dirty="0" smtClean="0">
                <a:solidFill>
                  <a:srgbClr val="C00000"/>
                </a:solidFill>
              </a:rPr>
              <a:t>Cryptanalysis</a:t>
            </a:r>
            <a:endParaRPr lang="en-US" sz="3200" dirty="0">
              <a:solidFill>
                <a:srgbClr val="C00000"/>
              </a:solidFill>
            </a:endParaRPr>
          </a:p>
        </p:txBody>
      </p:sp>
      <p:sp>
        <p:nvSpPr>
          <p:cNvPr id="3" name="Content Placeholder 2"/>
          <p:cNvSpPr>
            <a:spLocks noGrp="1"/>
          </p:cNvSpPr>
          <p:nvPr>
            <p:ph idx="1"/>
          </p:nvPr>
        </p:nvSpPr>
        <p:spPr/>
        <p:txBody>
          <a:bodyPr>
            <a:normAutofit lnSpcReduction="10000"/>
          </a:bodyPr>
          <a:lstStyle/>
          <a:p>
            <a:pPr algn="just"/>
            <a:r>
              <a:rPr lang="en-US" sz="2400" dirty="0" smtClean="0">
                <a:latin typeface="Times New Roman" pitchFamily="18" charset="0"/>
                <a:cs typeface="Times New Roman" pitchFamily="18" charset="0"/>
              </a:rPr>
              <a:t>In the brute-force method or exhaustive-key-search method, Eve tries to use all </a:t>
            </a:r>
            <a:r>
              <a:rPr lang="en-US" sz="2400" dirty="0" smtClean="0">
                <a:latin typeface="Times New Roman" pitchFamily="18" charset="0"/>
                <a:cs typeface="Times New Roman" pitchFamily="18" charset="0"/>
              </a:rPr>
              <a:t>possible keys. </a:t>
            </a:r>
            <a:r>
              <a:rPr lang="en-US" sz="2400" dirty="0" smtClean="0">
                <a:latin typeface="Times New Roman" pitchFamily="18" charset="0"/>
                <a:cs typeface="Times New Roman" pitchFamily="18" charset="0"/>
              </a:rPr>
              <a:t>To prevent this type of attack, the </a:t>
            </a:r>
            <a:r>
              <a:rPr lang="en-US" sz="2400" dirty="0" smtClean="0">
                <a:latin typeface="Times New Roman" pitchFamily="18" charset="0"/>
                <a:cs typeface="Times New Roman" pitchFamily="18" charset="0"/>
              </a:rPr>
              <a:t>number of </a:t>
            </a:r>
            <a:r>
              <a:rPr lang="en-US" sz="2400" dirty="0" smtClean="0">
                <a:latin typeface="Times New Roman" pitchFamily="18" charset="0"/>
                <a:cs typeface="Times New Roman" pitchFamily="18" charset="0"/>
              </a:rPr>
              <a:t>possible keys must be very large</a:t>
            </a:r>
            <a:r>
              <a:rPr lang="en-US" sz="2400" dirty="0" smtClean="0">
                <a:latin typeface="Times New Roman" pitchFamily="18" charset="0"/>
                <a:cs typeface="Times New Roman" pitchFamily="18" charset="0"/>
              </a:rPr>
              <a:t>.</a:t>
            </a:r>
          </a:p>
          <a:p>
            <a:pPr algn="just"/>
            <a:r>
              <a:rPr lang="en-US" sz="2400" dirty="0" smtClean="0">
                <a:latin typeface="Times New Roman" pitchFamily="18" charset="0"/>
                <a:cs typeface="Times New Roman" pitchFamily="18" charset="0"/>
              </a:rPr>
              <a:t>Cryptography </a:t>
            </a:r>
            <a:r>
              <a:rPr lang="en-US" sz="2400" dirty="0" smtClean="0">
                <a:latin typeface="Times New Roman" pitchFamily="18" charset="0"/>
                <a:cs typeface="Times New Roman" pitchFamily="18" charset="0"/>
              </a:rPr>
              <a:t>is the science and art of creating secret codes, cryptanalysis is the </a:t>
            </a:r>
            <a:r>
              <a:rPr lang="en-US" sz="2400" dirty="0" smtClean="0">
                <a:latin typeface="Times New Roman" pitchFamily="18" charset="0"/>
                <a:cs typeface="Times New Roman" pitchFamily="18" charset="0"/>
              </a:rPr>
              <a:t>science and </a:t>
            </a:r>
            <a:r>
              <a:rPr lang="en-US" sz="2400" dirty="0" smtClean="0">
                <a:latin typeface="Times New Roman" pitchFamily="18" charset="0"/>
                <a:cs typeface="Times New Roman" pitchFamily="18" charset="0"/>
              </a:rPr>
              <a:t>art of breaking those codes</a:t>
            </a:r>
            <a:r>
              <a:rPr lang="en-US" sz="2400" dirty="0" smtClean="0">
                <a:latin typeface="Times New Roman" pitchFamily="18" charset="0"/>
                <a:cs typeface="Times New Roman" pitchFamily="18" charset="0"/>
              </a:rPr>
              <a:t>.</a:t>
            </a:r>
          </a:p>
          <a:p>
            <a:pPr algn="just"/>
            <a:r>
              <a:rPr lang="en-US" sz="2400" dirty="0" smtClean="0">
                <a:latin typeface="Times New Roman" pitchFamily="18" charset="0"/>
                <a:cs typeface="Times New Roman" pitchFamily="18" charset="0"/>
              </a:rPr>
              <a:t>Cryptanalysis Attack? ( </a:t>
            </a:r>
            <a:r>
              <a:rPr lang="en-US" sz="2400" dirty="0" smtClean="0">
                <a:solidFill>
                  <a:srgbClr val="C00000"/>
                </a:solidFill>
                <a:latin typeface="Times New Roman" pitchFamily="18" charset="0"/>
                <a:cs typeface="Times New Roman" pitchFamily="18" charset="0"/>
              </a:rPr>
              <a:t>How much information is known to an attacker?) (Assumption: Algorithm is known to an attacker)</a:t>
            </a:r>
          </a:p>
          <a:p>
            <a:pPr lvl="1" algn="just"/>
            <a:r>
              <a:rPr lang="en-US" sz="2400" dirty="0" smtClean="0">
                <a:latin typeface="Times New Roman" pitchFamily="18" charset="0"/>
                <a:cs typeface="Times New Roman" pitchFamily="18" charset="0"/>
              </a:rPr>
              <a:t>CT only Attack </a:t>
            </a:r>
          </a:p>
          <a:p>
            <a:pPr lvl="1" algn="just"/>
            <a:r>
              <a:rPr lang="en-US" sz="2400" dirty="0" smtClean="0">
                <a:latin typeface="Times New Roman" pitchFamily="18" charset="0"/>
                <a:cs typeface="Times New Roman" pitchFamily="18" charset="0"/>
              </a:rPr>
              <a:t>Known PT Attack</a:t>
            </a:r>
          </a:p>
          <a:p>
            <a:pPr lvl="1" algn="just"/>
            <a:r>
              <a:rPr lang="en-US" sz="2400" dirty="0" smtClean="0">
                <a:latin typeface="Times New Roman" pitchFamily="18" charset="0"/>
                <a:cs typeface="Times New Roman" pitchFamily="18" charset="0"/>
              </a:rPr>
              <a:t>Chosen PT Attack</a:t>
            </a:r>
          </a:p>
          <a:p>
            <a:pPr lvl="1" algn="just"/>
            <a:r>
              <a:rPr lang="en-US" sz="2400" dirty="0" smtClean="0">
                <a:latin typeface="Times New Roman" pitchFamily="18" charset="0"/>
                <a:cs typeface="Times New Roman" pitchFamily="18" charset="0"/>
              </a:rPr>
              <a:t>Chosen CT Attack</a:t>
            </a:r>
          </a:p>
          <a:p>
            <a:endParaRPr lang="en-US" sz="2400"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174EB35F-102C-412E-9E9E-AD64D516541E}" type="slidenum">
              <a:rPr lang="en-IN" smtClean="0"/>
              <a:pPr/>
              <a:t>3</a:t>
            </a:fld>
            <a:endParaRPr lang="en-IN"/>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11156"/>
          </a:xfrm>
        </p:spPr>
        <p:txBody>
          <a:bodyPr>
            <a:normAutofit fontScale="90000"/>
          </a:bodyPr>
          <a:lstStyle/>
          <a:p>
            <a:pPr algn="l"/>
            <a:r>
              <a:rPr lang="en-IN" dirty="0" smtClean="0"/>
              <a:t>Data Encryption Standard (DES)</a:t>
            </a:r>
            <a:endParaRPr lang="en-IN" dirty="0"/>
          </a:p>
        </p:txBody>
      </p:sp>
      <p:pic>
        <p:nvPicPr>
          <p:cNvPr id="4098" name="Picture 2"/>
          <p:cNvPicPr>
            <a:picLocks noGrp="1" noChangeAspect="1" noChangeArrowheads="1"/>
          </p:cNvPicPr>
          <p:nvPr>
            <p:ph idx="1"/>
          </p:nvPr>
        </p:nvPicPr>
        <p:blipFill>
          <a:blip r:embed="rId2"/>
          <a:srcRect/>
          <a:stretch>
            <a:fillRect/>
          </a:stretch>
        </p:blipFill>
        <p:spPr bwMode="auto">
          <a:xfrm>
            <a:off x="500034" y="1500174"/>
            <a:ext cx="8072494" cy="4643470"/>
          </a:xfrm>
          <a:prstGeom prst="rect">
            <a:avLst/>
          </a:prstGeom>
          <a:noFill/>
          <a:ln w="9525">
            <a:noFill/>
            <a:miter lim="800000"/>
            <a:headEnd/>
            <a:tailEnd/>
          </a:ln>
          <a:effectLst/>
        </p:spPr>
      </p:pic>
      <p:sp>
        <p:nvSpPr>
          <p:cNvPr id="4" name="Slide Number Placeholder 3"/>
          <p:cNvSpPr>
            <a:spLocks noGrp="1"/>
          </p:cNvSpPr>
          <p:nvPr>
            <p:ph type="sldNum" sz="quarter" idx="12"/>
          </p:nvPr>
        </p:nvSpPr>
        <p:spPr/>
        <p:txBody>
          <a:bodyPr/>
          <a:lstStyle/>
          <a:p>
            <a:fld id="{174EB35F-102C-412E-9E9E-AD64D516541E}" type="slidenum">
              <a:rPr lang="en-IN" smtClean="0"/>
              <a:pPr/>
              <a:t>30</a:t>
            </a:fld>
            <a:endParaRPr lang="en-IN"/>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82594"/>
          </a:xfrm>
        </p:spPr>
        <p:txBody>
          <a:bodyPr>
            <a:normAutofit fontScale="90000"/>
          </a:bodyPr>
          <a:lstStyle/>
          <a:p>
            <a:pPr algn="l"/>
            <a:r>
              <a:rPr lang="en-IN" dirty="0" smtClean="0"/>
              <a:t>DES: Round Function</a:t>
            </a:r>
            <a:endParaRPr lang="en-IN" dirty="0"/>
          </a:p>
        </p:txBody>
      </p:sp>
      <p:pic>
        <p:nvPicPr>
          <p:cNvPr id="5122" name="Picture 2"/>
          <p:cNvPicPr>
            <a:picLocks noGrp="1" noChangeAspect="1" noChangeArrowheads="1"/>
          </p:cNvPicPr>
          <p:nvPr>
            <p:ph idx="1"/>
          </p:nvPr>
        </p:nvPicPr>
        <p:blipFill>
          <a:blip r:embed="rId2"/>
          <a:stretch>
            <a:fillRect/>
          </a:stretch>
        </p:blipFill>
        <p:spPr bwMode="auto">
          <a:xfrm>
            <a:off x="1500166" y="1285860"/>
            <a:ext cx="6286544" cy="4786346"/>
          </a:xfrm>
          <a:prstGeom prst="rect">
            <a:avLst/>
          </a:prstGeom>
          <a:noFill/>
          <a:ln w="9525">
            <a:noFill/>
            <a:miter lim="800000"/>
            <a:headEnd/>
            <a:tailEnd/>
          </a:ln>
          <a:effectLst/>
        </p:spPr>
      </p:pic>
      <p:sp>
        <p:nvSpPr>
          <p:cNvPr id="4" name="Slide Number Placeholder 3"/>
          <p:cNvSpPr>
            <a:spLocks noGrp="1"/>
          </p:cNvSpPr>
          <p:nvPr>
            <p:ph type="sldNum" sz="quarter" idx="12"/>
          </p:nvPr>
        </p:nvSpPr>
        <p:spPr/>
        <p:txBody>
          <a:bodyPr/>
          <a:lstStyle/>
          <a:p>
            <a:fld id="{174EB35F-102C-412E-9E9E-AD64D516541E}" type="slidenum">
              <a:rPr lang="en-IN" smtClean="0"/>
              <a:pPr/>
              <a:t>31</a:t>
            </a:fld>
            <a:endParaRPr lang="en-IN"/>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11156"/>
          </a:xfrm>
        </p:spPr>
        <p:txBody>
          <a:bodyPr>
            <a:normAutofit fontScale="90000"/>
          </a:bodyPr>
          <a:lstStyle/>
          <a:p>
            <a:pPr algn="l"/>
            <a:r>
              <a:rPr lang="en-IN" dirty="0" smtClean="0"/>
              <a:t>DES: S-Box</a:t>
            </a:r>
            <a:endParaRPr lang="en-IN" dirty="0"/>
          </a:p>
        </p:txBody>
      </p:sp>
      <p:pic>
        <p:nvPicPr>
          <p:cNvPr id="6146" name="Picture 2"/>
          <p:cNvPicPr>
            <a:picLocks noGrp="1" noChangeAspect="1" noChangeArrowheads="1"/>
          </p:cNvPicPr>
          <p:nvPr>
            <p:ph idx="1"/>
          </p:nvPr>
        </p:nvPicPr>
        <p:blipFill>
          <a:blip r:embed="rId2"/>
          <a:stretch>
            <a:fillRect/>
          </a:stretch>
        </p:blipFill>
        <p:spPr bwMode="auto">
          <a:xfrm>
            <a:off x="928662" y="1285860"/>
            <a:ext cx="7358114" cy="4572032"/>
          </a:xfrm>
          <a:prstGeom prst="rect">
            <a:avLst/>
          </a:prstGeom>
          <a:noFill/>
          <a:ln w="9525">
            <a:noFill/>
            <a:miter lim="800000"/>
            <a:headEnd/>
            <a:tailEnd/>
          </a:ln>
          <a:effectLst/>
        </p:spPr>
      </p:pic>
      <p:sp>
        <p:nvSpPr>
          <p:cNvPr id="4" name="Slide Number Placeholder 3"/>
          <p:cNvSpPr>
            <a:spLocks noGrp="1"/>
          </p:cNvSpPr>
          <p:nvPr>
            <p:ph type="sldNum" sz="quarter" idx="12"/>
          </p:nvPr>
        </p:nvSpPr>
        <p:spPr/>
        <p:txBody>
          <a:bodyPr/>
          <a:lstStyle/>
          <a:p>
            <a:fld id="{174EB35F-102C-412E-9E9E-AD64D516541E}" type="slidenum">
              <a:rPr lang="en-IN" smtClean="0"/>
              <a:pPr/>
              <a:t>32</a:t>
            </a:fld>
            <a:endParaRPr lang="en-IN"/>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82594"/>
          </a:xfrm>
        </p:spPr>
        <p:txBody>
          <a:bodyPr>
            <a:normAutofit fontScale="90000"/>
          </a:bodyPr>
          <a:lstStyle/>
          <a:p>
            <a:pPr algn="l"/>
            <a:r>
              <a:rPr lang="en-IN" dirty="0" smtClean="0"/>
              <a:t>Sample S-Box</a:t>
            </a:r>
            <a:endParaRPr lang="en-IN" dirty="0"/>
          </a:p>
        </p:txBody>
      </p:sp>
      <p:pic>
        <p:nvPicPr>
          <p:cNvPr id="7170" name="Picture 2"/>
          <p:cNvPicPr>
            <a:picLocks noGrp="1" noChangeAspect="1" noChangeArrowheads="1"/>
          </p:cNvPicPr>
          <p:nvPr>
            <p:ph idx="1"/>
          </p:nvPr>
        </p:nvPicPr>
        <p:blipFill>
          <a:blip r:embed="rId2"/>
          <a:srcRect/>
          <a:stretch>
            <a:fillRect/>
          </a:stretch>
        </p:blipFill>
        <p:spPr bwMode="auto">
          <a:xfrm>
            <a:off x="642910" y="1714488"/>
            <a:ext cx="8072494" cy="4071966"/>
          </a:xfrm>
          <a:prstGeom prst="rect">
            <a:avLst/>
          </a:prstGeom>
          <a:noFill/>
          <a:ln w="9525">
            <a:noFill/>
            <a:miter lim="800000"/>
            <a:headEnd/>
            <a:tailEnd/>
          </a:ln>
          <a:effectLst/>
        </p:spPr>
      </p:pic>
      <p:sp>
        <p:nvSpPr>
          <p:cNvPr id="4" name="Slide Number Placeholder 3"/>
          <p:cNvSpPr>
            <a:spLocks noGrp="1"/>
          </p:cNvSpPr>
          <p:nvPr>
            <p:ph type="sldNum" sz="quarter" idx="12"/>
          </p:nvPr>
        </p:nvSpPr>
        <p:spPr/>
        <p:txBody>
          <a:bodyPr/>
          <a:lstStyle/>
          <a:p>
            <a:fld id="{174EB35F-102C-412E-9E9E-AD64D516541E}" type="slidenum">
              <a:rPr lang="en-IN" smtClean="0"/>
              <a:pPr/>
              <a:t>33</a:t>
            </a:fld>
            <a:endParaRPr lang="en-IN"/>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54032"/>
          </a:xfrm>
        </p:spPr>
        <p:txBody>
          <a:bodyPr>
            <a:normAutofit fontScale="90000"/>
          </a:bodyPr>
          <a:lstStyle/>
          <a:p>
            <a:pPr algn="l"/>
            <a:r>
              <a:rPr lang="en-IN" dirty="0" smtClean="0"/>
              <a:t>S-Box</a:t>
            </a:r>
            <a:endParaRPr lang="en-IN" dirty="0"/>
          </a:p>
        </p:txBody>
      </p:sp>
      <p:pic>
        <p:nvPicPr>
          <p:cNvPr id="1026" name="Picture 2"/>
          <p:cNvPicPr>
            <a:picLocks noGrp="1" noChangeAspect="1" noChangeArrowheads="1"/>
          </p:cNvPicPr>
          <p:nvPr>
            <p:ph idx="1"/>
          </p:nvPr>
        </p:nvPicPr>
        <p:blipFill>
          <a:blip r:embed="rId2"/>
          <a:stretch>
            <a:fillRect/>
          </a:stretch>
        </p:blipFill>
        <p:spPr bwMode="auto">
          <a:xfrm>
            <a:off x="1285852" y="3186906"/>
            <a:ext cx="6929486" cy="2885300"/>
          </a:xfrm>
          <a:prstGeom prst="rect">
            <a:avLst/>
          </a:prstGeom>
          <a:noFill/>
          <a:ln w="9525">
            <a:noFill/>
            <a:miter lim="800000"/>
            <a:headEnd/>
            <a:tailEnd/>
          </a:ln>
          <a:effectLst/>
        </p:spPr>
      </p:pic>
      <p:sp>
        <p:nvSpPr>
          <p:cNvPr id="6" name="Slide Number Placeholder 5"/>
          <p:cNvSpPr>
            <a:spLocks noGrp="1"/>
          </p:cNvSpPr>
          <p:nvPr>
            <p:ph type="sldNum" sz="quarter" idx="12"/>
          </p:nvPr>
        </p:nvSpPr>
        <p:spPr/>
        <p:txBody>
          <a:bodyPr/>
          <a:lstStyle/>
          <a:p>
            <a:fld id="{174EB35F-102C-412E-9E9E-AD64D516541E}" type="slidenum">
              <a:rPr lang="en-IN" smtClean="0"/>
              <a:pPr/>
              <a:t>34</a:t>
            </a:fld>
            <a:endParaRPr lang="en-IN"/>
          </a:p>
        </p:txBody>
      </p:sp>
      <p:sp>
        <p:nvSpPr>
          <p:cNvPr id="5" name="TextBox 4"/>
          <p:cNvSpPr txBox="1"/>
          <p:nvPr/>
        </p:nvSpPr>
        <p:spPr>
          <a:xfrm>
            <a:off x="642910" y="1357298"/>
            <a:ext cx="7358114" cy="1292662"/>
          </a:xfrm>
          <a:prstGeom prst="rect">
            <a:avLst/>
          </a:prstGeom>
          <a:noFill/>
        </p:spPr>
        <p:txBody>
          <a:bodyPr wrap="square" rtlCol="0">
            <a:spAutoFit/>
          </a:bodyPr>
          <a:lstStyle/>
          <a:p>
            <a:pPr algn="just"/>
            <a:r>
              <a:rPr lang="en-IN" sz="2600" dirty="0" smtClean="0"/>
              <a:t>S-Box  is a essentially a Substitution function with m inputs and n outputs ( m and n may not be equal) , in general it is Keyless.</a:t>
            </a:r>
            <a:endParaRPr lang="en-IN" sz="2600" dirty="0"/>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11156"/>
          </a:xfrm>
        </p:spPr>
        <p:txBody>
          <a:bodyPr>
            <a:normAutofit fontScale="90000"/>
          </a:bodyPr>
          <a:lstStyle/>
          <a:p>
            <a:pPr algn="l"/>
            <a:r>
              <a:rPr lang="en-IN" dirty="0" smtClean="0"/>
              <a:t>DES Analysis</a:t>
            </a:r>
            <a:endParaRPr lang="en-IN" dirty="0"/>
          </a:p>
        </p:txBody>
      </p:sp>
      <p:sp>
        <p:nvSpPr>
          <p:cNvPr id="3" name="Content Placeholder 2"/>
          <p:cNvSpPr>
            <a:spLocks noGrp="1"/>
          </p:cNvSpPr>
          <p:nvPr>
            <p:ph idx="1"/>
          </p:nvPr>
        </p:nvSpPr>
        <p:spPr>
          <a:xfrm>
            <a:off x="457200" y="1071546"/>
            <a:ext cx="8229600" cy="5643602"/>
          </a:xfrm>
        </p:spPr>
        <p:txBody>
          <a:bodyPr/>
          <a:lstStyle/>
          <a:p>
            <a:pPr algn="just"/>
            <a:r>
              <a:rPr lang="en-IN" dirty="0" smtClean="0"/>
              <a:t>Two desirable properties; Avalanche Effect </a:t>
            </a:r>
            <a:r>
              <a:rPr lang="en-IN" dirty="0" smtClean="0">
                <a:solidFill>
                  <a:srgbClr val="C00000"/>
                </a:solidFill>
              </a:rPr>
              <a:t>(a small change in PT makes significant change in CT)</a:t>
            </a:r>
            <a:r>
              <a:rPr lang="en-IN" dirty="0" smtClean="0"/>
              <a:t> &amp; Completeness ( </a:t>
            </a:r>
            <a:r>
              <a:rPr lang="en-IN" dirty="0" smtClean="0">
                <a:solidFill>
                  <a:srgbClr val="C00000"/>
                </a:solidFill>
              </a:rPr>
              <a:t>Each bit of CT needs to depend many bits of PT</a:t>
            </a:r>
            <a:r>
              <a:rPr lang="en-IN" dirty="0" smtClean="0"/>
              <a:t>)</a:t>
            </a:r>
          </a:p>
          <a:p>
            <a:pPr algn="just"/>
            <a:r>
              <a:rPr lang="en-IN" dirty="0" smtClean="0"/>
              <a:t>DES performs satisfactory in terms of the above said properties.</a:t>
            </a:r>
            <a:endParaRPr lang="en-IN" dirty="0"/>
          </a:p>
        </p:txBody>
      </p:sp>
      <p:sp>
        <p:nvSpPr>
          <p:cNvPr id="4" name="Slide Number Placeholder 3"/>
          <p:cNvSpPr>
            <a:spLocks noGrp="1"/>
          </p:cNvSpPr>
          <p:nvPr>
            <p:ph type="sldNum" sz="quarter" idx="12"/>
          </p:nvPr>
        </p:nvSpPr>
        <p:spPr/>
        <p:txBody>
          <a:bodyPr/>
          <a:lstStyle/>
          <a:p>
            <a:fld id="{174EB35F-102C-412E-9E9E-AD64D516541E}" type="slidenum">
              <a:rPr lang="en-IN" smtClean="0"/>
              <a:pPr/>
              <a:t>35</a:t>
            </a:fld>
            <a:endParaRPr lang="en-IN"/>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46076"/>
            <a:ext cx="8229600" cy="725470"/>
          </a:xfrm>
        </p:spPr>
        <p:txBody>
          <a:bodyPr>
            <a:normAutofit fontScale="90000"/>
          </a:bodyPr>
          <a:lstStyle/>
          <a:p>
            <a:pPr algn="l"/>
            <a:r>
              <a:rPr lang="en-IN" dirty="0" smtClean="0"/>
              <a:t>DES: Analysis</a:t>
            </a:r>
            <a:endParaRPr lang="en-IN" dirty="0"/>
          </a:p>
        </p:txBody>
      </p:sp>
      <p:pic>
        <p:nvPicPr>
          <p:cNvPr id="2050" name="Picture 2"/>
          <p:cNvPicPr>
            <a:picLocks noGrp="1" noChangeAspect="1" noChangeArrowheads="1"/>
          </p:cNvPicPr>
          <p:nvPr>
            <p:ph idx="1"/>
          </p:nvPr>
        </p:nvPicPr>
        <p:blipFill>
          <a:blip r:embed="rId2"/>
          <a:srcRect/>
          <a:stretch>
            <a:fillRect/>
          </a:stretch>
        </p:blipFill>
        <p:spPr bwMode="auto">
          <a:xfrm>
            <a:off x="571472" y="1643050"/>
            <a:ext cx="8072494" cy="4143404"/>
          </a:xfrm>
          <a:prstGeom prst="rect">
            <a:avLst/>
          </a:prstGeom>
          <a:noFill/>
          <a:ln w="9525">
            <a:noFill/>
            <a:miter lim="800000"/>
            <a:headEnd/>
            <a:tailEnd/>
          </a:ln>
          <a:effectLst/>
        </p:spPr>
      </p:pic>
      <p:sp>
        <p:nvSpPr>
          <p:cNvPr id="4" name="Slide Number Placeholder 3"/>
          <p:cNvSpPr>
            <a:spLocks noGrp="1"/>
          </p:cNvSpPr>
          <p:nvPr>
            <p:ph type="sldNum" sz="quarter" idx="12"/>
          </p:nvPr>
        </p:nvSpPr>
        <p:spPr/>
        <p:txBody>
          <a:bodyPr/>
          <a:lstStyle/>
          <a:p>
            <a:fld id="{174EB35F-102C-412E-9E9E-AD64D516541E}" type="slidenum">
              <a:rPr lang="en-IN" smtClean="0"/>
              <a:pPr/>
              <a:t>36</a:t>
            </a:fld>
            <a:endParaRPr lang="en-IN"/>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dirty="0" smtClean="0"/>
          </a:p>
          <a:p>
            <a:endParaRPr lang="en-IN" dirty="0" smtClean="0"/>
          </a:p>
          <a:p>
            <a:endParaRPr lang="en-IN" dirty="0" smtClean="0"/>
          </a:p>
          <a:p>
            <a:r>
              <a:rPr lang="en-IN" sz="2800" dirty="0" smtClean="0">
                <a:solidFill>
                  <a:srgbClr val="C00000"/>
                </a:solidFill>
                <a:latin typeface="Comic Sans MS" pitchFamily="66" charset="0"/>
                <a:ea typeface="Cambria Math" pitchFamily="18" charset="0"/>
              </a:rPr>
              <a:t>Mathematics: Pre-requisite for Cryptography</a:t>
            </a:r>
            <a:endParaRPr lang="en-IN" sz="2800" dirty="0">
              <a:solidFill>
                <a:srgbClr val="C00000"/>
              </a:solidFill>
              <a:latin typeface="Comic Sans MS" pitchFamily="66" charset="0"/>
              <a:ea typeface="Cambria Math" pitchFamily="18" charset="0"/>
            </a:endParaRPr>
          </a:p>
        </p:txBody>
      </p:sp>
      <p:sp>
        <p:nvSpPr>
          <p:cNvPr id="4" name="Slide Number Placeholder 3"/>
          <p:cNvSpPr>
            <a:spLocks noGrp="1"/>
          </p:cNvSpPr>
          <p:nvPr>
            <p:ph type="sldNum" sz="quarter" idx="12"/>
          </p:nvPr>
        </p:nvSpPr>
        <p:spPr/>
        <p:txBody>
          <a:bodyPr/>
          <a:lstStyle/>
          <a:p>
            <a:fld id="{174EB35F-102C-412E-9E9E-AD64D516541E}" type="slidenum">
              <a:rPr lang="en-IN" smtClean="0"/>
              <a:pPr/>
              <a:t>37</a:t>
            </a:fld>
            <a:endParaRPr lang="en-IN"/>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46076"/>
            <a:ext cx="8229600" cy="654032"/>
          </a:xfrm>
        </p:spPr>
        <p:txBody>
          <a:bodyPr>
            <a:normAutofit fontScale="90000"/>
          </a:bodyPr>
          <a:lstStyle/>
          <a:p>
            <a:pPr algn="l"/>
            <a:r>
              <a:rPr lang="en-IN" dirty="0" smtClean="0">
                <a:solidFill>
                  <a:srgbClr val="C00000"/>
                </a:solidFill>
              </a:rPr>
              <a:t>Group</a:t>
            </a:r>
            <a:endParaRPr lang="en-IN" dirty="0">
              <a:solidFill>
                <a:srgbClr val="C00000"/>
              </a:solidFill>
            </a:endParaRPr>
          </a:p>
        </p:txBody>
      </p:sp>
      <p:pic>
        <p:nvPicPr>
          <p:cNvPr id="4" name="Picture 12"/>
          <p:cNvPicPr>
            <a:picLocks noGrp="1" noChangeAspect="1" noChangeArrowheads="1"/>
          </p:cNvPicPr>
          <p:nvPr>
            <p:ph idx="1"/>
          </p:nvPr>
        </p:nvPicPr>
        <p:blipFill>
          <a:blip r:embed="rId2"/>
          <a:stretch>
            <a:fillRect/>
          </a:stretch>
        </p:blipFill>
        <p:spPr bwMode="auto">
          <a:xfrm>
            <a:off x="457200" y="1684126"/>
            <a:ext cx="8229600" cy="4358110"/>
          </a:xfrm>
          <a:prstGeom prst="rect">
            <a:avLst/>
          </a:prstGeom>
          <a:noFill/>
          <a:ln w="9525">
            <a:noFill/>
            <a:miter lim="800000"/>
            <a:headEnd/>
            <a:tailEnd/>
          </a:ln>
        </p:spPr>
      </p:pic>
      <p:sp>
        <p:nvSpPr>
          <p:cNvPr id="5" name="Slide Number Placeholder 4"/>
          <p:cNvSpPr>
            <a:spLocks noGrp="1"/>
          </p:cNvSpPr>
          <p:nvPr>
            <p:ph type="sldNum" sz="quarter" idx="12"/>
          </p:nvPr>
        </p:nvSpPr>
        <p:spPr/>
        <p:txBody>
          <a:bodyPr/>
          <a:lstStyle/>
          <a:p>
            <a:fld id="{174EB35F-102C-412E-9E9E-AD64D516541E}" type="slidenum">
              <a:rPr lang="en-IN" smtClean="0"/>
              <a:pPr/>
              <a:t>38</a:t>
            </a:fld>
            <a:endParaRPr lang="en-IN"/>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6908"/>
          </a:xfrm>
        </p:spPr>
        <p:txBody>
          <a:bodyPr/>
          <a:lstStyle/>
          <a:p>
            <a:pPr algn="l"/>
            <a:r>
              <a:rPr lang="en-IN" dirty="0" smtClean="0">
                <a:solidFill>
                  <a:srgbClr val="C00000"/>
                </a:solidFill>
              </a:rPr>
              <a:t>Group....</a:t>
            </a:r>
            <a:endParaRPr lang="en-IN" dirty="0">
              <a:solidFill>
                <a:srgbClr val="C00000"/>
              </a:solidFill>
            </a:endParaRPr>
          </a:p>
        </p:txBody>
      </p:sp>
      <p:sp>
        <p:nvSpPr>
          <p:cNvPr id="4" name="Rectangle 12"/>
          <p:cNvSpPr>
            <a:spLocks noGrp="1" noChangeArrowheads="1"/>
          </p:cNvSpPr>
          <p:nvPr>
            <p:ph idx="1"/>
          </p:nvPr>
        </p:nvSpPr>
        <p:spPr bwMode="auto">
          <a:prstGeom prst="rect">
            <a:avLst/>
          </a:prstGeom>
          <a:noFill/>
          <a:ln w="9525">
            <a:noFill/>
            <a:miter lim="800000"/>
            <a:headEnd/>
            <a:tailEnd/>
          </a:ln>
        </p:spPr>
        <p:txBody>
          <a:bodyPr anchor="ctr">
            <a:spAutoFit/>
          </a:bodyPr>
          <a:lstStyle/>
          <a:p>
            <a:pPr algn="just" eaLnBrk="1" hangingPunct="1"/>
            <a:r>
              <a:rPr lang="en-US" sz="2800" baseline="0" dirty="0"/>
              <a:t>Although a group involves a single operation, the properties imposed on the operation allow the use of a pair of operations as long as they are inverses of each other. </a:t>
            </a:r>
          </a:p>
        </p:txBody>
      </p:sp>
      <p:sp>
        <p:nvSpPr>
          <p:cNvPr id="5" name="Slide Number Placeholder 4"/>
          <p:cNvSpPr>
            <a:spLocks noGrp="1"/>
          </p:cNvSpPr>
          <p:nvPr>
            <p:ph type="sldNum" sz="quarter" idx="12"/>
          </p:nvPr>
        </p:nvSpPr>
        <p:spPr/>
        <p:txBody>
          <a:bodyPr/>
          <a:lstStyle/>
          <a:p>
            <a:fld id="{174EB35F-102C-412E-9E9E-AD64D516541E}" type="slidenum">
              <a:rPr lang="en-IN" smtClean="0"/>
              <a:pPr/>
              <a:t>39</a:t>
            </a:fld>
            <a:endParaRPr lang="en-IN"/>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54032"/>
          </a:xfrm>
        </p:spPr>
        <p:txBody>
          <a:bodyPr>
            <a:normAutofit fontScale="90000"/>
          </a:bodyPr>
          <a:lstStyle/>
          <a:p>
            <a:pPr algn="l"/>
            <a:r>
              <a:rPr lang="en-US" b="1" dirty="0" smtClean="0">
                <a:solidFill>
                  <a:srgbClr val="FF0000"/>
                </a:solidFill>
              </a:rPr>
              <a:t>Traditional </a:t>
            </a:r>
            <a:r>
              <a:rPr lang="en-US" b="1" dirty="0" smtClean="0">
                <a:solidFill>
                  <a:srgbClr val="FF0000"/>
                </a:solidFill>
              </a:rPr>
              <a:t>Ciphers</a:t>
            </a:r>
            <a:endParaRPr lang="en-US" b="1" dirty="0">
              <a:solidFill>
                <a:srgbClr val="FF0000"/>
              </a:solidFill>
            </a:endParaRPr>
          </a:p>
        </p:txBody>
      </p:sp>
      <p:sp>
        <p:nvSpPr>
          <p:cNvPr id="4" name="Slide Number Placeholder 3"/>
          <p:cNvSpPr>
            <a:spLocks noGrp="1"/>
          </p:cNvSpPr>
          <p:nvPr>
            <p:ph type="sldNum" sz="quarter" idx="12"/>
          </p:nvPr>
        </p:nvSpPr>
        <p:spPr/>
        <p:txBody>
          <a:bodyPr/>
          <a:lstStyle/>
          <a:p>
            <a:fld id="{174EB35F-102C-412E-9E9E-AD64D516541E}" type="slidenum">
              <a:rPr lang="en-IN" smtClean="0"/>
              <a:pPr/>
              <a:t>4</a:t>
            </a:fld>
            <a:endParaRPr lang="en-IN"/>
          </a:p>
        </p:txBody>
      </p:sp>
      <p:pic>
        <p:nvPicPr>
          <p:cNvPr id="4098" name="Picture 2"/>
          <p:cNvPicPr>
            <a:picLocks noGrp="1" noChangeAspect="1" noChangeArrowheads="1"/>
          </p:cNvPicPr>
          <p:nvPr>
            <p:ph idx="1"/>
          </p:nvPr>
        </p:nvPicPr>
        <p:blipFill>
          <a:blip r:embed="rId2"/>
          <a:srcRect/>
          <a:stretch>
            <a:fillRect/>
          </a:stretch>
        </p:blipFill>
        <p:spPr bwMode="auto">
          <a:xfrm>
            <a:off x="714348" y="4286256"/>
            <a:ext cx="7715304" cy="2143140"/>
          </a:xfrm>
          <a:prstGeom prst="rect">
            <a:avLst/>
          </a:prstGeom>
          <a:noFill/>
          <a:ln w="9525">
            <a:noFill/>
            <a:miter lim="800000"/>
            <a:headEnd/>
            <a:tailEnd/>
          </a:ln>
          <a:effectLst/>
        </p:spPr>
      </p:pic>
      <p:sp>
        <p:nvSpPr>
          <p:cNvPr id="6" name="TextBox 5"/>
          <p:cNvSpPr txBox="1"/>
          <p:nvPr/>
        </p:nvSpPr>
        <p:spPr>
          <a:xfrm>
            <a:off x="785786" y="1071546"/>
            <a:ext cx="8076955" cy="3477875"/>
          </a:xfrm>
          <a:prstGeom prst="rect">
            <a:avLst/>
          </a:prstGeom>
          <a:noFill/>
        </p:spPr>
        <p:txBody>
          <a:bodyPr wrap="none" rtlCol="0">
            <a:spAutoFit/>
          </a:bodyPr>
          <a:lstStyle/>
          <a:p>
            <a:r>
              <a:rPr lang="en-US" sz="2200" dirty="0" smtClean="0">
                <a:latin typeface="Times New Roman" pitchFamily="18" charset="0"/>
                <a:cs typeface="Times New Roman" pitchFamily="18" charset="0"/>
              </a:rPr>
              <a:t>Approaches for creating CT from PT : </a:t>
            </a:r>
            <a:r>
              <a:rPr lang="en-US" sz="2200" b="1" dirty="0" smtClean="0">
                <a:solidFill>
                  <a:srgbClr val="C00000"/>
                </a:solidFill>
                <a:latin typeface="Times New Roman" pitchFamily="18" charset="0"/>
                <a:cs typeface="Times New Roman" pitchFamily="18" charset="0"/>
              </a:rPr>
              <a:t>Substitution &amp; Transposition</a:t>
            </a:r>
          </a:p>
          <a:p>
            <a:endParaRPr lang="en-US" sz="2200" dirty="0" smtClean="0">
              <a:latin typeface="Times New Roman" pitchFamily="18" charset="0"/>
              <a:cs typeface="Times New Roman" pitchFamily="18" charset="0"/>
            </a:endParaRPr>
          </a:p>
          <a:p>
            <a:r>
              <a:rPr lang="en-US" sz="2200" dirty="0" smtClean="0">
                <a:latin typeface="Times New Roman" pitchFamily="18" charset="0"/>
                <a:cs typeface="Times New Roman" pitchFamily="18" charset="0"/>
              </a:rPr>
              <a:t>Mono-Alphabetic (</a:t>
            </a:r>
            <a:r>
              <a:rPr lang="en-US" sz="2200" dirty="0" err="1" smtClean="0">
                <a:latin typeface="Times New Roman" pitchFamily="18" charset="0"/>
                <a:cs typeface="Times New Roman" pitchFamily="18" charset="0"/>
              </a:rPr>
              <a:t>Ceaser</a:t>
            </a:r>
            <a:r>
              <a:rPr lang="en-US" sz="2200" dirty="0" smtClean="0">
                <a:latin typeface="Times New Roman" pitchFamily="18" charset="0"/>
                <a:cs typeface="Times New Roman" pitchFamily="18" charset="0"/>
              </a:rPr>
              <a:t>)</a:t>
            </a:r>
          </a:p>
          <a:p>
            <a:r>
              <a:rPr lang="en-US" sz="2200" dirty="0" smtClean="0">
                <a:latin typeface="Times New Roman" pitchFamily="18" charset="0"/>
                <a:cs typeface="Times New Roman" pitchFamily="18" charset="0"/>
              </a:rPr>
              <a:t>Poly- Alphabetic</a:t>
            </a:r>
          </a:p>
          <a:p>
            <a:r>
              <a:rPr lang="en-US" sz="2200" dirty="0" smtClean="0">
                <a:latin typeface="Times New Roman" pitchFamily="18" charset="0"/>
                <a:cs typeface="Times New Roman" pitchFamily="18" charset="0"/>
              </a:rPr>
              <a:t>Prone to </a:t>
            </a:r>
            <a:r>
              <a:rPr lang="en-US" sz="2200" dirty="0" smtClean="0">
                <a:solidFill>
                  <a:srgbClr val="C00000"/>
                </a:solidFill>
                <a:latin typeface="Times New Roman" pitchFamily="18" charset="0"/>
                <a:cs typeface="Times New Roman" pitchFamily="18" charset="0"/>
              </a:rPr>
              <a:t>Statistical Attack </a:t>
            </a:r>
          </a:p>
          <a:p>
            <a:r>
              <a:rPr lang="en-US" sz="2200" dirty="0" smtClean="0">
                <a:latin typeface="Times New Roman" pitchFamily="18" charset="0"/>
                <a:cs typeface="Times New Roman" pitchFamily="18" charset="0"/>
              </a:rPr>
              <a:t>Relative frequency of the letters (in percentage) within CT can be </a:t>
            </a:r>
          </a:p>
          <a:p>
            <a:r>
              <a:rPr lang="en-US" sz="2200" dirty="0" smtClean="0">
                <a:latin typeface="Times New Roman" pitchFamily="18" charset="0"/>
                <a:cs typeface="Times New Roman" pitchFamily="18" charset="0"/>
              </a:rPr>
              <a:t>Computed and used to find out PT.</a:t>
            </a:r>
          </a:p>
          <a:p>
            <a:r>
              <a:rPr lang="en-US" sz="2200" dirty="0" smtClean="0">
                <a:latin typeface="Times New Roman" pitchFamily="18" charset="0"/>
                <a:cs typeface="Times New Roman" pitchFamily="18" charset="0"/>
              </a:rPr>
              <a:t>Similarly frequency </a:t>
            </a:r>
            <a:r>
              <a:rPr lang="en-US" sz="2200" dirty="0" smtClean="0">
                <a:solidFill>
                  <a:srgbClr val="C00000"/>
                </a:solidFill>
                <a:latin typeface="Times New Roman" pitchFamily="18" charset="0"/>
                <a:cs typeface="Times New Roman" pitchFamily="18" charset="0"/>
              </a:rPr>
              <a:t>of two letters combination</a:t>
            </a:r>
            <a:r>
              <a:rPr lang="en-US" sz="2200" dirty="0" smtClean="0">
                <a:latin typeface="Times New Roman" pitchFamily="18" charset="0"/>
                <a:cs typeface="Times New Roman" pitchFamily="18" charset="0"/>
              </a:rPr>
              <a:t> can be found for </a:t>
            </a:r>
          </a:p>
          <a:p>
            <a:r>
              <a:rPr lang="en-US" sz="2200" dirty="0" smtClean="0">
                <a:latin typeface="Times New Roman" pitchFamily="18" charset="0"/>
                <a:cs typeface="Times New Roman" pitchFamily="18" charset="0"/>
              </a:rPr>
              <a:t>Statistical attack.</a:t>
            </a:r>
          </a:p>
          <a:p>
            <a:endParaRPr lang="en-US" sz="2200" dirty="0"/>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Slide Number Placeholder 1"/>
          <p:cNvSpPr>
            <a:spLocks noGrp="1"/>
          </p:cNvSpPr>
          <p:nvPr>
            <p:ph type="sldNum" sz="quarter" idx="12"/>
          </p:nvPr>
        </p:nvSpPr>
        <p:spPr>
          <a:noFill/>
        </p:spPr>
        <p:txBody>
          <a:bodyPr/>
          <a:lstStyle/>
          <a:p>
            <a:endParaRPr lang="en-US" dirty="0"/>
          </a:p>
        </p:txBody>
      </p:sp>
      <p:sp>
        <p:nvSpPr>
          <p:cNvPr id="11267" name="Rectangle 2"/>
          <p:cNvSpPr>
            <a:spLocks noChangeArrowheads="1"/>
          </p:cNvSpPr>
          <p:nvPr/>
        </p:nvSpPr>
        <p:spPr bwMode="ltGray">
          <a:xfrm>
            <a:off x="366713" y="107950"/>
            <a:ext cx="438150" cy="474663"/>
          </a:xfrm>
          <a:prstGeom prst="rect">
            <a:avLst/>
          </a:prstGeom>
          <a:solidFill>
            <a:schemeClr val="accent2"/>
          </a:solidFill>
          <a:ln w="9525">
            <a:noFill/>
            <a:miter lim="800000"/>
            <a:headEnd/>
            <a:tailEnd/>
          </a:ln>
        </p:spPr>
        <p:txBody>
          <a:bodyPr wrap="none" anchor="ctr"/>
          <a:lstStyle/>
          <a:p>
            <a:pPr algn="ctr" eaLnBrk="1" hangingPunct="1"/>
            <a:endParaRPr kumimoji="1" lang="en-US" b="0" baseline="0">
              <a:latin typeface="Tahoma" pitchFamily="34" charset="0"/>
            </a:endParaRPr>
          </a:p>
        </p:txBody>
      </p:sp>
      <p:sp>
        <p:nvSpPr>
          <p:cNvPr id="11268"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w="9525">
            <a:noFill/>
            <a:miter lim="800000"/>
            <a:headEnd/>
            <a:tailEnd/>
          </a:ln>
        </p:spPr>
        <p:txBody>
          <a:bodyPr wrap="none" anchor="ctr"/>
          <a:lstStyle/>
          <a:p>
            <a:pPr algn="ctr" eaLnBrk="1" hangingPunct="1"/>
            <a:endParaRPr kumimoji="1" lang="en-US" b="0" baseline="0">
              <a:latin typeface="Tahoma" pitchFamily="34" charset="0"/>
            </a:endParaRPr>
          </a:p>
        </p:txBody>
      </p:sp>
      <p:sp>
        <p:nvSpPr>
          <p:cNvPr id="11270" name="Rectangle 5"/>
          <p:cNvSpPr>
            <a:spLocks noChangeArrowheads="1"/>
          </p:cNvSpPr>
          <p:nvPr/>
        </p:nvSpPr>
        <p:spPr bwMode="ltGray">
          <a:xfrm>
            <a:off x="928662" y="500042"/>
            <a:ext cx="4211641" cy="474663"/>
          </a:xfrm>
          <a:prstGeom prst="rect">
            <a:avLst/>
          </a:prstGeom>
          <a:gradFill rotWithShape="0">
            <a:gsLst>
              <a:gs pos="0">
                <a:schemeClr val="folHlink"/>
              </a:gs>
              <a:gs pos="100000">
                <a:schemeClr val="bg1"/>
              </a:gs>
            </a:gsLst>
            <a:lin ang="0" scaled="1"/>
          </a:gradFill>
          <a:ln w="9525">
            <a:noFill/>
            <a:miter lim="800000"/>
            <a:headEnd/>
            <a:tailEnd/>
          </a:ln>
        </p:spPr>
        <p:txBody>
          <a:bodyPr wrap="none" anchor="ctr"/>
          <a:lstStyle/>
          <a:p>
            <a:pPr algn="ctr" eaLnBrk="1" hangingPunct="1"/>
            <a:r>
              <a:rPr kumimoji="1" lang="en-US" b="0" baseline="0" dirty="0" smtClean="0">
                <a:latin typeface="Tahoma" pitchFamily="34" charset="0"/>
              </a:rPr>
              <a:t>Permutation Group</a:t>
            </a:r>
            <a:endParaRPr kumimoji="1" lang="en-US" b="0" baseline="0" dirty="0">
              <a:latin typeface="Tahoma" pitchFamily="34" charset="0"/>
            </a:endParaRPr>
          </a:p>
        </p:txBody>
      </p:sp>
      <p:sp>
        <p:nvSpPr>
          <p:cNvPr id="11271"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w="9525">
            <a:noFill/>
            <a:miter lim="800000"/>
            <a:headEnd/>
            <a:tailEnd/>
          </a:ln>
        </p:spPr>
        <p:txBody>
          <a:bodyPr wrap="none" anchor="ctr"/>
          <a:lstStyle/>
          <a:p>
            <a:pPr algn="ctr" eaLnBrk="1" hangingPunct="1"/>
            <a:endParaRPr kumimoji="1" lang="en-US" b="0" baseline="0">
              <a:latin typeface="Tahoma" pitchFamily="34" charset="0"/>
            </a:endParaRPr>
          </a:p>
        </p:txBody>
      </p:sp>
      <p:sp>
        <p:nvSpPr>
          <p:cNvPr id="11275" name="Rectangle 10"/>
          <p:cNvSpPr>
            <a:spLocks noChangeArrowheads="1"/>
          </p:cNvSpPr>
          <p:nvPr/>
        </p:nvSpPr>
        <p:spPr bwMode="auto">
          <a:xfrm>
            <a:off x="152400" y="1211033"/>
            <a:ext cx="8839200" cy="646331"/>
          </a:xfrm>
          <a:prstGeom prst="rect">
            <a:avLst/>
          </a:prstGeom>
          <a:noFill/>
          <a:ln w="9525">
            <a:noFill/>
            <a:miter lim="800000"/>
            <a:headEnd/>
            <a:tailEnd/>
          </a:ln>
        </p:spPr>
        <p:txBody>
          <a:bodyPr wrap="square" anchor="ctr">
            <a:spAutoFit/>
          </a:bodyPr>
          <a:lstStyle/>
          <a:p>
            <a:pPr algn="just" eaLnBrk="1" hangingPunct="1"/>
            <a:r>
              <a:rPr lang="en-US" baseline="0" dirty="0"/>
              <a:t>A very interesting group is the </a:t>
            </a:r>
            <a:r>
              <a:rPr lang="en-US" baseline="0" dirty="0">
                <a:solidFill>
                  <a:srgbClr val="C00000"/>
                </a:solidFill>
              </a:rPr>
              <a:t>permutation group. </a:t>
            </a:r>
            <a:r>
              <a:rPr lang="en-US" baseline="0" dirty="0"/>
              <a:t>The set is the </a:t>
            </a:r>
            <a:r>
              <a:rPr lang="en-US" baseline="0" dirty="0">
                <a:solidFill>
                  <a:srgbClr val="C00000"/>
                </a:solidFill>
              </a:rPr>
              <a:t>set of all permutations, and the operation is composition: applying one permutation after another. </a:t>
            </a:r>
          </a:p>
        </p:txBody>
      </p:sp>
      <p:pic>
        <p:nvPicPr>
          <p:cNvPr id="11277" name="Picture 12"/>
          <p:cNvPicPr>
            <a:picLocks noChangeAspect="1" noChangeArrowheads="1"/>
          </p:cNvPicPr>
          <p:nvPr/>
        </p:nvPicPr>
        <p:blipFill>
          <a:blip r:embed="rId3"/>
          <a:srcRect/>
          <a:stretch>
            <a:fillRect/>
          </a:stretch>
        </p:blipFill>
        <p:spPr bwMode="auto">
          <a:xfrm>
            <a:off x="1981200" y="3352800"/>
            <a:ext cx="5786438" cy="2716213"/>
          </a:xfrm>
          <a:prstGeom prst="rect">
            <a:avLst/>
          </a:prstGeom>
          <a:noFill/>
          <a:ln w="9525">
            <a:noFill/>
            <a:miter lim="800000"/>
            <a:headEnd/>
            <a:tailEnd/>
          </a:ln>
        </p:spPr>
      </p:pic>
      <p:sp>
        <p:nvSpPr>
          <p:cNvPr id="11278" name="Text Box 13"/>
          <p:cNvSpPr txBox="1">
            <a:spLocks noChangeArrowheads="1"/>
          </p:cNvSpPr>
          <p:nvPr/>
        </p:nvSpPr>
        <p:spPr bwMode="auto">
          <a:xfrm>
            <a:off x="838200" y="2667000"/>
            <a:ext cx="3273332" cy="400110"/>
          </a:xfrm>
          <a:prstGeom prst="rect">
            <a:avLst/>
          </a:prstGeom>
          <a:noFill/>
          <a:ln w="9525">
            <a:noFill/>
            <a:miter lim="800000"/>
            <a:headEnd/>
            <a:tailEnd/>
          </a:ln>
        </p:spPr>
        <p:txBody>
          <a:bodyPr wrap="none">
            <a:spAutoFit/>
          </a:bodyPr>
          <a:lstStyle/>
          <a:p>
            <a:r>
              <a:rPr lang="en-US" baseline="0" dirty="0" smtClean="0">
                <a:solidFill>
                  <a:schemeClr val="folHlink"/>
                </a:solidFill>
              </a:rPr>
              <a:t>  </a:t>
            </a:r>
            <a:r>
              <a:rPr lang="en-US" sz="2000" i="1" baseline="0" dirty="0"/>
              <a:t>Composition of permutation </a:t>
            </a: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Rectangle 2"/>
          <p:cNvSpPr>
            <a:spLocks noChangeArrowheads="1"/>
          </p:cNvSpPr>
          <p:nvPr/>
        </p:nvSpPr>
        <p:spPr bwMode="ltGray">
          <a:xfrm>
            <a:off x="366713" y="107950"/>
            <a:ext cx="438150" cy="474663"/>
          </a:xfrm>
          <a:prstGeom prst="rect">
            <a:avLst/>
          </a:prstGeom>
          <a:solidFill>
            <a:schemeClr val="accent2"/>
          </a:solidFill>
          <a:ln w="9525">
            <a:noFill/>
            <a:miter lim="800000"/>
            <a:headEnd/>
            <a:tailEnd/>
          </a:ln>
        </p:spPr>
        <p:txBody>
          <a:bodyPr wrap="none" anchor="ctr"/>
          <a:lstStyle/>
          <a:p>
            <a:pPr algn="ctr" eaLnBrk="1" hangingPunct="1"/>
            <a:endParaRPr kumimoji="1" lang="en-US" b="0" baseline="0">
              <a:latin typeface="Tahoma" pitchFamily="34" charset="0"/>
            </a:endParaRPr>
          </a:p>
        </p:txBody>
      </p:sp>
      <p:sp>
        <p:nvSpPr>
          <p:cNvPr id="12292"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w="9525">
            <a:noFill/>
            <a:miter lim="800000"/>
            <a:headEnd/>
            <a:tailEnd/>
          </a:ln>
        </p:spPr>
        <p:txBody>
          <a:bodyPr wrap="none" anchor="ctr"/>
          <a:lstStyle/>
          <a:p>
            <a:pPr algn="ctr" eaLnBrk="1" hangingPunct="1"/>
            <a:endParaRPr kumimoji="1" lang="en-US" b="0" baseline="0">
              <a:latin typeface="Tahoma" pitchFamily="34" charset="0"/>
            </a:endParaRPr>
          </a:p>
        </p:txBody>
      </p:sp>
      <p:sp>
        <p:nvSpPr>
          <p:cNvPr id="12293" name="Rectangle 4"/>
          <p:cNvSpPr>
            <a:spLocks noChangeArrowheads="1"/>
          </p:cNvSpPr>
          <p:nvPr/>
        </p:nvSpPr>
        <p:spPr bwMode="ltGray">
          <a:xfrm>
            <a:off x="490538" y="530225"/>
            <a:ext cx="422275" cy="474663"/>
          </a:xfrm>
          <a:prstGeom prst="rect">
            <a:avLst/>
          </a:prstGeom>
          <a:solidFill>
            <a:schemeClr val="folHlink"/>
          </a:solidFill>
          <a:ln w="9525">
            <a:noFill/>
            <a:miter lim="800000"/>
            <a:headEnd/>
            <a:tailEnd/>
          </a:ln>
        </p:spPr>
        <p:txBody>
          <a:bodyPr wrap="none" anchor="ctr"/>
          <a:lstStyle/>
          <a:p>
            <a:pPr algn="ctr" eaLnBrk="1" hangingPunct="1"/>
            <a:endParaRPr kumimoji="1" lang="en-US" b="0" baseline="0">
              <a:latin typeface="Tahoma" pitchFamily="34" charset="0"/>
            </a:endParaRPr>
          </a:p>
        </p:txBody>
      </p:sp>
      <p:sp>
        <p:nvSpPr>
          <p:cNvPr id="12294"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w="9525">
            <a:noFill/>
            <a:miter lim="800000"/>
            <a:headEnd/>
            <a:tailEnd/>
          </a:ln>
        </p:spPr>
        <p:txBody>
          <a:bodyPr wrap="none" anchor="ctr"/>
          <a:lstStyle/>
          <a:p>
            <a:pPr algn="ctr" eaLnBrk="1" hangingPunct="1"/>
            <a:endParaRPr kumimoji="1" lang="en-US" b="0" baseline="0">
              <a:latin typeface="Tahoma" pitchFamily="34" charset="0"/>
            </a:endParaRPr>
          </a:p>
        </p:txBody>
      </p:sp>
      <p:sp>
        <p:nvSpPr>
          <p:cNvPr id="12295"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w="9525">
            <a:noFill/>
            <a:miter lim="800000"/>
            <a:headEnd/>
            <a:tailEnd/>
          </a:ln>
        </p:spPr>
        <p:txBody>
          <a:bodyPr wrap="none" anchor="ctr"/>
          <a:lstStyle/>
          <a:p>
            <a:pPr algn="ctr" eaLnBrk="1" hangingPunct="1"/>
            <a:endParaRPr kumimoji="1" lang="en-US" b="0" baseline="0">
              <a:latin typeface="Tahoma" pitchFamily="34" charset="0"/>
            </a:endParaRPr>
          </a:p>
        </p:txBody>
      </p:sp>
      <p:sp>
        <p:nvSpPr>
          <p:cNvPr id="12296" name="Rectangle 7"/>
          <p:cNvSpPr>
            <a:spLocks noChangeArrowheads="1"/>
          </p:cNvSpPr>
          <p:nvPr/>
        </p:nvSpPr>
        <p:spPr bwMode="gray">
          <a:xfrm>
            <a:off x="711200" y="0"/>
            <a:ext cx="31750" cy="1052513"/>
          </a:xfrm>
          <a:prstGeom prst="rect">
            <a:avLst/>
          </a:prstGeom>
          <a:solidFill>
            <a:schemeClr val="bg2"/>
          </a:solidFill>
          <a:ln w="9525">
            <a:noFill/>
            <a:miter lim="800000"/>
            <a:headEnd/>
            <a:tailEnd/>
          </a:ln>
        </p:spPr>
        <p:txBody>
          <a:bodyPr wrap="none" anchor="ctr"/>
          <a:lstStyle/>
          <a:p>
            <a:pPr algn="ctr" eaLnBrk="1" hangingPunct="1"/>
            <a:endParaRPr kumimoji="1" lang="en-US" b="0" baseline="0">
              <a:latin typeface="Tahoma" pitchFamily="34" charset="0"/>
            </a:endParaRPr>
          </a:p>
        </p:txBody>
      </p:sp>
      <p:sp>
        <p:nvSpPr>
          <p:cNvPr id="12297"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w="9525">
            <a:noFill/>
            <a:miter lim="800000"/>
            <a:headEnd/>
            <a:tailEnd/>
          </a:ln>
        </p:spPr>
        <p:txBody>
          <a:bodyPr wrap="none" anchor="ctr"/>
          <a:lstStyle/>
          <a:p>
            <a:pPr algn="ctr" eaLnBrk="1" hangingPunct="1"/>
            <a:endParaRPr kumimoji="1" lang="en-US" b="0" baseline="0">
              <a:latin typeface="Tahoma" pitchFamily="34" charset="0"/>
            </a:endParaRPr>
          </a:p>
        </p:txBody>
      </p:sp>
      <p:sp>
        <p:nvSpPr>
          <p:cNvPr id="12299" name="Text Box 11"/>
          <p:cNvSpPr txBox="1">
            <a:spLocks noChangeArrowheads="1"/>
          </p:cNvSpPr>
          <p:nvPr/>
        </p:nvSpPr>
        <p:spPr bwMode="auto">
          <a:xfrm>
            <a:off x="1143000" y="214290"/>
            <a:ext cx="3714752" cy="400110"/>
          </a:xfrm>
          <a:prstGeom prst="rect">
            <a:avLst/>
          </a:prstGeom>
          <a:solidFill>
            <a:schemeClr val="folHlink"/>
          </a:solidFill>
          <a:ln w="9525">
            <a:noFill/>
            <a:miter lim="800000"/>
            <a:headEnd/>
            <a:tailEnd/>
          </a:ln>
        </p:spPr>
        <p:txBody>
          <a:bodyPr wrap="square">
            <a:spAutoFit/>
          </a:bodyPr>
          <a:lstStyle/>
          <a:p>
            <a:r>
              <a:rPr lang="en-US" sz="2000" i="1" baseline="0" dirty="0" smtClean="0">
                <a:solidFill>
                  <a:schemeClr val="bg1"/>
                </a:solidFill>
              </a:rPr>
              <a:t>Permutation Group…example</a:t>
            </a:r>
            <a:endParaRPr lang="en-US" sz="2000" i="1" baseline="0" dirty="0">
              <a:solidFill>
                <a:schemeClr val="bg1"/>
              </a:solidFill>
            </a:endParaRPr>
          </a:p>
        </p:txBody>
      </p:sp>
      <p:sp>
        <p:nvSpPr>
          <p:cNvPr id="12300" name="Text Box 13"/>
          <p:cNvSpPr txBox="1">
            <a:spLocks noChangeArrowheads="1"/>
          </p:cNvSpPr>
          <p:nvPr/>
        </p:nvSpPr>
        <p:spPr bwMode="auto">
          <a:xfrm>
            <a:off x="1354138" y="1600200"/>
            <a:ext cx="6342062" cy="369332"/>
          </a:xfrm>
          <a:prstGeom prst="rect">
            <a:avLst/>
          </a:prstGeom>
          <a:noFill/>
          <a:ln w="9525">
            <a:noFill/>
            <a:miter lim="800000"/>
            <a:headEnd/>
            <a:tailEnd/>
          </a:ln>
        </p:spPr>
        <p:txBody>
          <a:bodyPr>
            <a:spAutoFit/>
          </a:bodyPr>
          <a:lstStyle/>
          <a:p>
            <a:r>
              <a:rPr lang="en-US" baseline="0" dirty="0">
                <a:solidFill>
                  <a:schemeClr val="folHlink"/>
                </a:solidFill>
              </a:rPr>
              <a:t>Table </a:t>
            </a:r>
            <a:r>
              <a:rPr lang="en-US" baseline="0" dirty="0" smtClean="0">
                <a:solidFill>
                  <a:schemeClr val="folHlink"/>
                </a:solidFill>
              </a:rPr>
              <a:t>  </a:t>
            </a:r>
            <a:r>
              <a:rPr lang="en-US" b="0" i="1" baseline="0" dirty="0"/>
              <a:t>Operation table for permutation group</a:t>
            </a:r>
          </a:p>
        </p:txBody>
      </p:sp>
      <p:pic>
        <p:nvPicPr>
          <p:cNvPr id="12301" name="Picture 14"/>
          <p:cNvPicPr>
            <a:picLocks noChangeAspect="1" noChangeArrowheads="1"/>
          </p:cNvPicPr>
          <p:nvPr/>
        </p:nvPicPr>
        <p:blipFill>
          <a:blip r:embed="rId3"/>
          <a:srcRect/>
          <a:stretch>
            <a:fillRect/>
          </a:stretch>
        </p:blipFill>
        <p:spPr bwMode="auto">
          <a:xfrm>
            <a:off x="195263" y="714356"/>
            <a:ext cx="8491537" cy="3000396"/>
          </a:xfrm>
          <a:prstGeom prst="rect">
            <a:avLst/>
          </a:prstGeom>
          <a:noFill/>
          <a:ln w="9525">
            <a:noFill/>
            <a:miter lim="800000"/>
            <a:headEnd/>
            <a:tailEnd/>
          </a:ln>
        </p:spPr>
      </p:pic>
      <p:sp>
        <p:nvSpPr>
          <p:cNvPr id="15" name="Rectangle 14"/>
          <p:cNvSpPr/>
          <p:nvPr/>
        </p:nvSpPr>
        <p:spPr>
          <a:xfrm>
            <a:off x="642910" y="4214818"/>
            <a:ext cx="8001056" cy="1200329"/>
          </a:xfrm>
          <a:prstGeom prst="rect">
            <a:avLst/>
          </a:prstGeom>
        </p:spPr>
        <p:txBody>
          <a:bodyPr wrap="square">
            <a:spAutoFit/>
          </a:bodyPr>
          <a:lstStyle/>
          <a:p>
            <a:pPr algn="just"/>
            <a:r>
              <a:rPr lang="en-US" dirty="0" smtClean="0"/>
              <a:t>In the above example, we showed that a set of permutations with the composition operation is a group. This implies that using two permutations one after another cannot strengthen the security of a cipher, because we can always find a permutation that can do the same job because of the closure property.</a:t>
            </a:r>
            <a:endParaRPr lang="en-US" dirty="0"/>
          </a:p>
        </p:txBody>
      </p:sp>
      <p:sp>
        <p:nvSpPr>
          <p:cNvPr id="13" name="Slide Number Placeholder 12"/>
          <p:cNvSpPr>
            <a:spLocks noGrp="1"/>
          </p:cNvSpPr>
          <p:nvPr>
            <p:ph type="sldNum" sz="quarter" idx="12"/>
          </p:nvPr>
        </p:nvSpPr>
        <p:spPr/>
        <p:txBody>
          <a:bodyPr/>
          <a:lstStyle/>
          <a:p>
            <a:fld id="{174EB35F-102C-412E-9E9E-AD64D516541E}" type="slidenum">
              <a:rPr lang="en-IN" smtClean="0"/>
              <a:pPr/>
              <a:t>41</a:t>
            </a:fld>
            <a:endParaRPr lang="en-IN"/>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Number Placeholder 1"/>
          <p:cNvSpPr>
            <a:spLocks noGrp="1"/>
          </p:cNvSpPr>
          <p:nvPr>
            <p:ph type="sldNum" sz="quarter" idx="12"/>
          </p:nvPr>
        </p:nvSpPr>
        <p:spPr>
          <a:noFill/>
        </p:spPr>
        <p:txBody>
          <a:bodyPr/>
          <a:lstStyle/>
          <a:p>
            <a:endParaRPr lang="en-US" dirty="0"/>
          </a:p>
        </p:txBody>
      </p:sp>
      <p:sp>
        <p:nvSpPr>
          <p:cNvPr id="16387" name="Rectangle 2"/>
          <p:cNvSpPr>
            <a:spLocks noChangeArrowheads="1"/>
          </p:cNvSpPr>
          <p:nvPr/>
        </p:nvSpPr>
        <p:spPr bwMode="ltGray">
          <a:xfrm>
            <a:off x="366713" y="107950"/>
            <a:ext cx="438150" cy="474663"/>
          </a:xfrm>
          <a:prstGeom prst="rect">
            <a:avLst/>
          </a:prstGeom>
          <a:solidFill>
            <a:schemeClr val="accent2"/>
          </a:solidFill>
          <a:ln w="9525">
            <a:noFill/>
            <a:miter lim="800000"/>
            <a:headEnd/>
            <a:tailEnd/>
          </a:ln>
        </p:spPr>
        <p:txBody>
          <a:bodyPr wrap="none" anchor="ctr"/>
          <a:lstStyle/>
          <a:p>
            <a:pPr algn="ctr" eaLnBrk="1" hangingPunct="1"/>
            <a:endParaRPr kumimoji="1" lang="en-US" b="0" baseline="0">
              <a:latin typeface="Tahoma" pitchFamily="34" charset="0"/>
            </a:endParaRPr>
          </a:p>
        </p:txBody>
      </p:sp>
      <p:sp>
        <p:nvSpPr>
          <p:cNvPr id="16388"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w="9525">
            <a:noFill/>
            <a:miter lim="800000"/>
            <a:headEnd/>
            <a:tailEnd/>
          </a:ln>
        </p:spPr>
        <p:txBody>
          <a:bodyPr wrap="none" anchor="ctr"/>
          <a:lstStyle/>
          <a:p>
            <a:pPr algn="ctr" eaLnBrk="1" hangingPunct="1"/>
            <a:endParaRPr kumimoji="1" lang="en-US" b="0" baseline="0">
              <a:latin typeface="Tahoma" pitchFamily="34" charset="0"/>
            </a:endParaRPr>
          </a:p>
        </p:txBody>
      </p:sp>
      <p:sp>
        <p:nvSpPr>
          <p:cNvPr id="16389" name="Rectangle 4"/>
          <p:cNvSpPr>
            <a:spLocks noChangeArrowheads="1"/>
          </p:cNvSpPr>
          <p:nvPr/>
        </p:nvSpPr>
        <p:spPr bwMode="ltGray">
          <a:xfrm>
            <a:off x="490538" y="530225"/>
            <a:ext cx="422275" cy="474663"/>
          </a:xfrm>
          <a:prstGeom prst="rect">
            <a:avLst/>
          </a:prstGeom>
          <a:solidFill>
            <a:schemeClr val="folHlink"/>
          </a:solidFill>
          <a:ln w="9525">
            <a:noFill/>
            <a:miter lim="800000"/>
            <a:headEnd/>
            <a:tailEnd/>
          </a:ln>
        </p:spPr>
        <p:txBody>
          <a:bodyPr wrap="none" anchor="ctr"/>
          <a:lstStyle/>
          <a:p>
            <a:pPr algn="ctr" eaLnBrk="1" hangingPunct="1"/>
            <a:endParaRPr kumimoji="1" lang="en-US" b="0" baseline="0">
              <a:latin typeface="Tahoma" pitchFamily="34" charset="0"/>
            </a:endParaRPr>
          </a:p>
        </p:txBody>
      </p:sp>
      <p:sp>
        <p:nvSpPr>
          <p:cNvPr id="16390"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w="9525">
            <a:noFill/>
            <a:miter lim="800000"/>
            <a:headEnd/>
            <a:tailEnd/>
          </a:ln>
        </p:spPr>
        <p:txBody>
          <a:bodyPr wrap="none" anchor="ctr"/>
          <a:lstStyle/>
          <a:p>
            <a:pPr algn="ctr" eaLnBrk="1" hangingPunct="1"/>
            <a:endParaRPr kumimoji="1" lang="en-US" b="0" baseline="0">
              <a:latin typeface="Tahoma" pitchFamily="34" charset="0"/>
            </a:endParaRPr>
          </a:p>
        </p:txBody>
      </p:sp>
      <p:sp>
        <p:nvSpPr>
          <p:cNvPr id="16391"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w="9525">
            <a:noFill/>
            <a:miter lim="800000"/>
            <a:headEnd/>
            <a:tailEnd/>
          </a:ln>
        </p:spPr>
        <p:txBody>
          <a:bodyPr wrap="none" anchor="ctr"/>
          <a:lstStyle/>
          <a:p>
            <a:pPr algn="ctr" eaLnBrk="1" hangingPunct="1"/>
            <a:endParaRPr kumimoji="1" lang="en-US" b="0" baseline="0">
              <a:latin typeface="Tahoma" pitchFamily="34" charset="0"/>
            </a:endParaRPr>
          </a:p>
        </p:txBody>
      </p:sp>
      <p:sp>
        <p:nvSpPr>
          <p:cNvPr id="16392" name="Rectangle 7"/>
          <p:cNvSpPr>
            <a:spLocks noChangeArrowheads="1"/>
          </p:cNvSpPr>
          <p:nvPr/>
        </p:nvSpPr>
        <p:spPr bwMode="gray">
          <a:xfrm>
            <a:off x="711200" y="0"/>
            <a:ext cx="31750" cy="1052513"/>
          </a:xfrm>
          <a:prstGeom prst="rect">
            <a:avLst/>
          </a:prstGeom>
          <a:solidFill>
            <a:schemeClr val="bg2"/>
          </a:solidFill>
          <a:ln w="9525">
            <a:noFill/>
            <a:miter lim="800000"/>
            <a:headEnd/>
            <a:tailEnd/>
          </a:ln>
        </p:spPr>
        <p:txBody>
          <a:bodyPr wrap="none" anchor="ctr"/>
          <a:lstStyle/>
          <a:p>
            <a:pPr algn="ctr" eaLnBrk="1" hangingPunct="1"/>
            <a:endParaRPr kumimoji="1" lang="en-US" b="0" baseline="0">
              <a:latin typeface="Tahoma" pitchFamily="34" charset="0"/>
            </a:endParaRPr>
          </a:p>
        </p:txBody>
      </p:sp>
      <p:sp>
        <p:nvSpPr>
          <p:cNvPr id="16393"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w="9525">
            <a:noFill/>
            <a:miter lim="800000"/>
            <a:headEnd/>
            <a:tailEnd/>
          </a:ln>
        </p:spPr>
        <p:txBody>
          <a:bodyPr wrap="none" anchor="ctr"/>
          <a:lstStyle/>
          <a:p>
            <a:pPr algn="ctr" eaLnBrk="1" hangingPunct="1"/>
            <a:endParaRPr kumimoji="1" lang="en-US" b="0" baseline="0">
              <a:latin typeface="Tahoma" pitchFamily="34" charset="0"/>
            </a:endParaRPr>
          </a:p>
        </p:txBody>
      </p:sp>
      <p:sp>
        <p:nvSpPr>
          <p:cNvPr id="16395" name="Text Box 10"/>
          <p:cNvSpPr txBox="1">
            <a:spLocks noChangeArrowheads="1"/>
          </p:cNvSpPr>
          <p:nvPr/>
        </p:nvSpPr>
        <p:spPr bwMode="auto">
          <a:xfrm>
            <a:off x="1023938" y="533400"/>
            <a:ext cx="2862262" cy="519113"/>
          </a:xfrm>
          <a:prstGeom prst="rect">
            <a:avLst/>
          </a:prstGeom>
          <a:noFill/>
          <a:ln w="9525">
            <a:noFill/>
            <a:miter lim="800000"/>
            <a:headEnd/>
            <a:tailEnd/>
          </a:ln>
        </p:spPr>
        <p:txBody>
          <a:bodyPr wrap="none">
            <a:spAutoFit/>
          </a:bodyPr>
          <a:lstStyle/>
          <a:p>
            <a:r>
              <a:rPr lang="en-US" sz="2800" baseline="0">
                <a:solidFill>
                  <a:schemeClr val="folHlink"/>
                </a:solidFill>
              </a:rPr>
              <a:t>Cyclic Subgroups</a:t>
            </a:r>
          </a:p>
        </p:txBody>
      </p:sp>
      <p:sp>
        <p:nvSpPr>
          <p:cNvPr id="16396" name="Rectangle 11"/>
          <p:cNvSpPr>
            <a:spLocks noChangeArrowheads="1"/>
          </p:cNvSpPr>
          <p:nvPr/>
        </p:nvSpPr>
        <p:spPr bwMode="auto">
          <a:xfrm>
            <a:off x="152400" y="1219200"/>
            <a:ext cx="8839200" cy="1373188"/>
          </a:xfrm>
          <a:prstGeom prst="rect">
            <a:avLst/>
          </a:prstGeom>
          <a:noFill/>
          <a:ln w="9525">
            <a:noFill/>
            <a:miter lim="800000"/>
            <a:headEnd/>
            <a:tailEnd/>
          </a:ln>
        </p:spPr>
        <p:txBody>
          <a:bodyPr anchor="ctr">
            <a:spAutoFit/>
          </a:bodyPr>
          <a:lstStyle/>
          <a:p>
            <a:pPr algn="just" eaLnBrk="1" hangingPunct="1"/>
            <a:r>
              <a:rPr lang="en-US" sz="2800" baseline="0"/>
              <a:t>If a subgroup of a group can be generated using the power of an element, the subgroup is called the </a:t>
            </a:r>
            <a:r>
              <a:rPr lang="en-US" sz="2800" baseline="0">
                <a:solidFill>
                  <a:schemeClr val="hlink"/>
                </a:solidFill>
              </a:rPr>
              <a:t>cyclic subgroup</a:t>
            </a:r>
            <a:r>
              <a:rPr lang="en-US" sz="2800" baseline="0"/>
              <a:t>. </a:t>
            </a:r>
          </a:p>
        </p:txBody>
      </p:sp>
      <p:pic>
        <p:nvPicPr>
          <p:cNvPr id="16397" name="Picture 16"/>
          <p:cNvPicPr>
            <a:picLocks noChangeAspect="1" noChangeArrowheads="1"/>
          </p:cNvPicPr>
          <p:nvPr/>
        </p:nvPicPr>
        <p:blipFill>
          <a:blip r:embed="rId3"/>
          <a:srcRect/>
          <a:stretch>
            <a:fillRect/>
          </a:stretch>
        </p:blipFill>
        <p:spPr bwMode="auto">
          <a:xfrm>
            <a:off x="1495425" y="2895600"/>
            <a:ext cx="5667375" cy="636588"/>
          </a:xfrm>
          <a:prstGeom prst="rect">
            <a:avLst/>
          </a:prstGeom>
          <a:noFill/>
          <a:ln w="57150">
            <a:solidFill>
              <a:schemeClr val="folHlink"/>
            </a:solidFill>
            <a:miter lim="800000"/>
            <a:headEnd/>
            <a:tailEnd/>
          </a:ln>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Number Placeholder 1"/>
          <p:cNvSpPr>
            <a:spLocks noGrp="1"/>
          </p:cNvSpPr>
          <p:nvPr>
            <p:ph type="sldNum" sz="quarter" idx="12"/>
          </p:nvPr>
        </p:nvSpPr>
        <p:spPr>
          <a:noFill/>
        </p:spPr>
        <p:txBody>
          <a:bodyPr/>
          <a:lstStyle/>
          <a:p>
            <a:endParaRPr lang="en-US" dirty="0"/>
          </a:p>
        </p:txBody>
      </p:sp>
      <p:sp>
        <p:nvSpPr>
          <p:cNvPr id="17411" name="Rectangle 2"/>
          <p:cNvSpPr>
            <a:spLocks noChangeArrowheads="1"/>
          </p:cNvSpPr>
          <p:nvPr/>
        </p:nvSpPr>
        <p:spPr bwMode="ltGray">
          <a:xfrm>
            <a:off x="366713" y="107950"/>
            <a:ext cx="438150" cy="474663"/>
          </a:xfrm>
          <a:prstGeom prst="rect">
            <a:avLst/>
          </a:prstGeom>
          <a:solidFill>
            <a:schemeClr val="accent2"/>
          </a:solidFill>
          <a:ln w="9525">
            <a:noFill/>
            <a:miter lim="800000"/>
            <a:headEnd/>
            <a:tailEnd/>
          </a:ln>
        </p:spPr>
        <p:txBody>
          <a:bodyPr wrap="none" anchor="ctr"/>
          <a:lstStyle/>
          <a:p>
            <a:pPr algn="ctr" eaLnBrk="1" hangingPunct="1"/>
            <a:endParaRPr kumimoji="1" lang="en-US" b="0" baseline="0">
              <a:latin typeface="Tahoma" pitchFamily="34" charset="0"/>
            </a:endParaRPr>
          </a:p>
        </p:txBody>
      </p:sp>
      <p:sp>
        <p:nvSpPr>
          <p:cNvPr id="17412"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w="9525">
            <a:noFill/>
            <a:miter lim="800000"/>
            <a:headEnd/>
            <a:tailEnd/>
          </a:ln>
        </p:spPr>
        <p:txBody>
          <a:bodyPr wrap="none" anchor="ctr"/>
          <a:lstStyle/>
          <a:p>
            <a:pPr algn="ctr" eaLnBrk="1" hangingPunct="1"/>
            <a:endParaRPr kumimoji="1" lang="en-US" b="0" baseline="0">
              <a:latin typeface="Tahoma" pitchFamily="34" charset="0"/>
            </a:endParaRPr>
          </a:p>
        </p:txBody>
      </p:sp>
      <p:sp>
        <p:nvSpPr>
          <p:cNvPr id="17413" name="Rectangle 4"/>
          <p:cNvSpPr>
            <a:spLocks noChangeArrowheads="1"/>
          </p:cNvSpPr>
          <p:nvPr/>
        </p:nvSpPr>
        <p:spPr bwMode="ltGray">
          <a:xfrm>
            <a:off x="490538" y="530225"/>
            <a:ext cx="422275" cy="474663"/>
          </a:xfrm>
          <a:prstGeom prst="rect">
            <a:avLst/>
          </a:prstGeom>
          <a:solidFill>
            <a:schemeClr val="folHlink"/>
          </a:solidFill>
          <a:ln w="9525">
            <a:noFill/>
            <a:miter lim="800000"/>
            <a:headEnd/>
            <a:tailEnd/>
          </a:ln>
        </p:spPr>
        <p:txBody>
          <a:bodyPr wrap="none" anchor="ctr"/>
          <a:lstStyle/>
          <a:p>
            <a:pPr algn="ctr" eaLnBrk="1" hangingPunct="1"/>
            <a:endParaRPr kumimoji="1" lang="en-US" b="0" baseline="0">
              <a:latin typeface="Tahoma" pitchFamily="34" charset="0"/>
            </a:endParaRPr>
          </a:p>
        </p:txBody>
      </p:sp>
      <p:sp>
        <p:nvSpPr>
          <p:cNvPr id="17414"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w="9525">
            <a:noFill/>
            <a:miter lim="800000"/>
            <a:headEnd/>
            <a:tailEnd/>
          </a:ln>
        </p:spPr>
        <p:txBody>
          <a:bodyPr wrap="none" anchor="ctr"/>
          <a:lstStyle/>
          <a:p>
            <a:pPr algn="ctr" eaLnBrk="1" hangingPunct="1"/>
            <a:endParaRPr kumimoji="1" lang="en-US" b="0" baseline="0">
              <a:latin typeface="Tahoma" pitchFamily="34" charset="0"/>
            </a:endParaRPr>
          </a:p>
        </p:txBody>
      </p:sp>
      <p:sp>
        <p:nvSpPr>
          <p:cNvPr id="17415"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w="9525">
            <a:noFill/>
            <a:miter lim="800000"/>
            <a:headEnd/>
            <a:tailEnd/>
          </a:ln>
        </p:spPr>
        <p:txBody>
          <a:bodyPr wrap="none" anchor="ctr"/>
          <a:lstStyle/>
          <a:p>
            <a:pPr algn="ctr" eaLnBrk="1" hangingPunct="1"/>
            <a:endParaRPr kumimoji="1" lang="en-US" b="0" baseline="0">
              <a:latin typeface="Tahoma" pitchFamily="34" charset="0"/>
            </a:endParaRPr>
          </a:p>
        </p:txBody>
      </p:sp>
      <p:sp>
        <p:nvSpPr>
          <p:cNvPr id="17416" name="Rectangle 7"/>
          <p:cNvSpPr>
            <a:spLocks noChangeArrowheads="1"/>
          </p:cNvSpPr>
          <p:nvPr/>
        </p:nvSpPr>
        <p:spPr bwMode="gray">
          <a:xfrm>
            <a:off x="711200" y="0"/>
            <a:ext cx="31750" cy="1052513"/>
          </a:xfrm>
          <a:prstGeom prst="rect">
            <a:avLst/>
          </a:prstGeom>
          <a:solidFill>
            <a:schemeClr val="bg2"/>
          </a:solidFill>
          <a:ln w="9525">
            <a:noFill/>
            <a:miter lim="800000"/>
            <a:headEnd/>
            <a:tailEnd/>
          </a:ln>
        </p:spPr>
        <p:txBody>
          <a:bodyPr wrap="none" anchor="ctr"/>
          <a:lstStyle/>
          <a:p>
            <a:pPr algn="ctr" eaLnBrk="1" hangingPunct="1"/>
            <a:endParaRPr kumimoji="1" lang="en-US" b="0" baseline="0">
              <a:latin typeface="Tahoma" pitchFamily="34" charset="0"/>
            </a:endParaRPr>
          </a:p>
        </p:txBody>
      </p:sp>
      <p:sp>
        <p:nvSpPr>
          <p:cNvPr id="17417"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w="9525">
            <a:noFill/>
            <a:miter lim="800000"/>
            <a:headEnd/>
            <a:tailEnd/>
          </a:ln>
        </p:spPr>
        <p:txBody>
          <a:bodyPr wrap="none" anchor="ctr"/>
          <a:lstStyle/>
          <a:p>
            <a:pPr algn="ctr" eaLnBrk="1" hangingPunct="1"/>
            <a:endParaRPr kumimoji="1" lang="en-US" b="0" baseline="0">
              <a:latin typeface="Tahoma" pitchFamily="34" charset="0"/>
            </a:endParaRPr>
          </a:p>
        </p:txBody>
      </p:sp>
      <p:sp>
        <p:nvSpPr>
          <p:cNvPr id="17419" name="Rectangle 10"/>
          <p:cNvSpPr>
            <a:spLocks noChangeArrowheads="1"/>
          </p:cNvSpPr>
          <p:nvPr/>
        </p:nvSpPr>
        <p:spPr bwMode="auto">
          <a:xfrm>
            <a:off x="152400" y="1143000"/>
            <a:ext cx="8839200" cy="646331"/>
          </a:xfrm>
          <a:prstGeom prst="rect">
            <a:avLst/>
          </a:prstGeom>
          <a:noFill/>
          <a:ln w="9525">
            <a:noFill/>
            <a:miter lim="800000"/>
            <a:headEnd/>
            <a:tailEnd/>
          </a:ln>
        </p:spPr>
        <p:txBody>
          <a:bodyPr anchor="ctr">
            <a:spAutoFit/>
          </a:bodyPr>
          <a:lstStyle/>
          <a:p>
            <a:pPr algn="just" eaLnBrk="1" hangingPunct="1"/>
            <a:r>
              <a:rPr lang="en-US" baseline="0" dirty="0"/>
              <a:t>Four cyclic subgroups can be made from the group G = &lt;Z</a:t>
            </a:r>
            <a:r>
              <a:rPr lang="en-US" baseline="-25000" dirty="0"/>
              <a:t>6</a:t>
            </a:r>
            <a:r>
              <a:rPr lang="en-US" baseline="0" dirty="0"/>
              <a:t>, +&gt;. They are H</a:t>
            </a:r>
            <a:r>
              <a:rPr lang="en-US" dirty="0"/>
              <a:t>1</a:t>
            </a:r>
            <a:r>
              <a:rPr lang="en-US" baseline="0" dirty="0"/>
              <a:t> = &lt;{0}, +&gt;, H</a:t>
            </a:r>
            <a:r>
              <a:rPr lang="en-US" dirty="0"/>
              <a:t>2</a:t>
            </a:r>
            <a:r>
              <a:rPr lang="en-US" baseline="0" dirty="0"/>
              <a:t> = &lt;{0, 2, 4}, +&gt;, H</a:t>
            </a:r>
            <a:r>
              <a:rPr lang="en-US" baseline="-25000" dirty="0"/>
              <a:t>3</a:t>
            </a:r>
            <a:r>
              <a:rPr lang="en-US" baseline="0" dirty="0"/>
              <a:t> = &lt;{0, 3}, +&gt;, and H</a:t>
            </a:r>
            <a:r>
              <a:rPr lang="en-US" dirty="0"/>
              <a:t>4</a:t>
            </a:r>
            <a:r>
              <a:rPr lang="en-US" baseline="0" dirty="0"/>
              <a:t> = G. </a:t>
            </a:r>
          </a:p>
        </p:txBody>
      </p:sp>
      <p:sp>
        <p:nvSpPr>
          <p:cNvPr id="17420" name="Text Box 11"/>
          <p:cNvSpPr txBox="1">
            <a:spLocks noChangeArrowheads="1"/>
          </p:cNvSpPr>
          <p:nvPr/>
        </p:nvSpPr>
        <p:spPr bwMode="auto">
          <a:xfrm>
            <a:off x="1143000" y="533400"/>
            <a:ext cx="1916230" cy="400110"/>
          </a:xfrm>
          <a:prstGeom prst="rect">
            <a:avLst/>
          </a:prstGeom>
          <a:solidFill>
            <a:schemeClr val="folHlink"/>
          </a:solidFill>
          <a:ln w="9525">
            <a:noFill/>
            <a:miter lim="800000"/>
            <a:headEnd/>
            <a:tailEnd/>
          </a:ln>
        </p:spPr>
        <p:txBody>
          <a:bodyPr wrap="none">
            <a:spAutoFit/>
          </a:bodyPr>
          <a:lstStyle/>
          <a:p>
            <a:r>
              <a:rPr lang="en-US" sz="2000" i="1" baseline="0" dirty="0" smtClean="0">
                <a:solidFill>
                  <a:schemeClr val="bg1"/>
                </a:solidFill>
              </a:rPr>
              <a:t>Cyclic Subgroups</a:t>
            </a:r>
            <a:endParaRPr lang="en-US" sz="2000" i="1" baseline="0" dirty="0">
              <a:solidFill>
                <a:schemeClr val="bg1"/>
              </a:solidFill>
            </a:endParaRPr>
          </a:p>
        </p:txBody>
      </p:sp>
      <p:pic>
        <p:nvPicPr>
          <p:cNvPr id="17421" name="Picture 16"/>
          <p:cNvPicPr>
            <a:picLocks noChangeAspect="1" noChangeArrowheads="1"/>
          </p:cNvPicPr>
          <p:nvPr/>
        </p:nvPicPr>
        <p:blipFill>
          <a:blip r:embed="rId3"/>
          <a:srcRect/>
          <a:stretch>
            <a:fillRect/>
          </a:stretch>
        </p:blipFill>
        <p:spPr bwMode="auto">
          <a:xfrm>
            <a:off x="304800" y="2438400"/>
            <a:ext cx="1544638" cy="387350"/>
          </a:xfrm>
          <a:prstGeom prst="rect">
            <a:avLst/>
          </a:prstGeom>
          <a:noFill/>
          <a:ln w="9525">
            <a:noFill/>
            <a:miter lim="800000"/>
            <a:headEnd/>
            <a:tailEnd/>
          </a:ln>
        </p:spPr>
      </p:pic>
      <p:pic>
        <p:nvPicPr>
          <p:cNvPr id="17422" name="Picture 21"/>
          <p:cNvPicPr>
            <a:picLocks noChangeAspect="1" noChangeArrowheads="1"/>
          </p:cNvPicPr>
          <p:nvPr/>
        </p:nvPicPr>
        <p:blipFill>
          <a:blip r:embed="rId4"/>
          <a:srcRect/>
          <a:stretch>
            <a:fillRect/>
          </a:stretch>
        </p:blipFill>
        <p:spPr bwMode="auto">
          <a:xfrm>
            <a:off x="304800" y="2971800"/>
            <a:ext cx="4552950" cy="2016125"/>
          </a:xfrm>
          <a:prstGeom prst="rect">
            <a:avLst/>
          </a:prstGeom>
          <a:noFill/>
          <a:ln w="9525">
            <a:noFill/>
            <a:miter lim="800000"/>
            <a:headEnd/>
            <a:tailEnd/>
          </a:ln>
        </p:spPr>
      </p:pic>
      <p:pic>
        <p:nvPicPr>
          <p:cNvPr id="17423" name="Picture 22"/>
          <p:cNvPicPr>
            <a:picLocks noChangeAspect="1" noChangeArrowheads="1"/>
          </p:cNvPicPr>
          <p:nvPr/>
        </p:nvPicPr>
        <p:blipFill>
          <a:blip r:embed="rId5"/>
          <a:srcRect/>
          <a:stretch>
            <a:fillRect/>
          </a:stretch>
        </p:blipFill>
        <p:spPr bwMode="auto">
          <a:xfrm>
            <a:off x="304800" y="5181600"/>
            <a:ext cx="3344863" cy="1003300"/>
          </a:xfrm>
          <a:prstGeom prst="rect">
            <a:avLst/>
          </a:prstGeom>
          <a:noFill/>
          <a:ln w="9525">
            <a:noFill/>
            <a:miter lim="800000"/>
            <a:headEnd/>
            <a:tailEnd/>
          </a:ln>
        </p:spPr>
      </p:pic>
      <p:pic>
        <p:nvPicPr>
          <p:cNvPr id="17424" name="Picture 23"/>
          <p:cNvPicPr>
            <a:picLocks noChangeAspect="1" noChangeArrowheads="1"/>
          </p:cNvPicPr>
          <p:nvPr/>
        </p:nvPicPr>
        <p:blipFill>
          <a:blip r:embed="rId6"/>
          <a:srcRect/>
          <a:stretch>
            <a:fillRect/>
          </a:stretch>
        </p:blipFill>
        <p:spPr bwMode="auto">
          <a:xfrm>
            <a:off x="5334000" y="2133600"/>
            <a:ext cx="1617663" cy="658813"/>
          </a:xfrm>
          <a:prstGeom prst="rect">
            <a:avLst/>
          </a:prstGeom>
          <a:noFill/>
          <a:ln w="9525">
            <a:noFill/>
            <a:miter lim="800000"/>
            <a:headEnd/>
            <a:tailEnd/>
          </a:ln>
        </p:spPr>
      </p:pic>
      <p:pic>
        <p:nvPicPr>
          <p:cNvPr id="17425" name="Picture 24"/>
          <p:cNvPicPr>
            <a:picLocks noChangeAspect="1" noChangeArrowheads="1"/>
          </p:cNvPicPr>
          <p:nvPr/>
        </p:nvPicPr>
        <p:blipFill>
          <a:blip r:embed="rId7"/>
          <a:srcRect/>
          <a:stretch>
            <a:fillRect/>
          </a:stretch>
        </p:blipFill>
        <p:spPr bwMode="auto">
          <a:xfrm>
            <a:off x="5334000" y="3048000"/>
            <a:ext cx="3327400" cy="1003300"/>
          </a:xfrm>
          <a:prstGeom prst="rect">
            <a:avLst/>
          </a:prstGeom>
          <a:noFill/>
          <a:ln w="9525">
            <a:noFill/>
            <a:miter lim="800000"/>
            <a:headEnd/>
            <a:tailEnd/>
          </a:ln>
        </p:spPr>
      </p:pic>
      <p:pic>
        <p:nvPicPr>
          <p:cNvPr id="17426" name="Picture 25"/>
          <p:cNvPicPr>
            <a:picLocks noChangeAspect="1" noChangeArrowheads="1"/>
          </p:cNvPicPr>
          <p:nvPr/>
        </p:nvPicPr>
        <p:blipFill>
          <a:blip r:embed="rId8"/>
          <a:srcRect/>
          <a:stretch>
            <a:fillRect/>
          </a:stretch>
        </p:blipFill>
        <p:spPr bwMode="auto">
          <a:xfrm>
            <a:off x="5410200" y="4400550"/>
            <a:ext cx="1581150" cy="20002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Slide Number Placeholder 1"/>
          <p:cNvSpPr>
            <a:spLocks noGrp="1"/>
          </p:cNvSpPr>
          <p:nvPr>
            <p:ph type="sldNum" sz="quarter" idx="12"/>
          </p:nvPr>
        </p:nvSpPr>
        <p:spPr>
          <a:noFill/>
        </p:spPr>
        <p:txBody>
          <a:bodyPr/>
          <a:lstStyle/>
          <a:p>
            <a:endParaRPr lang="en-US" dirty="0"/>
          </a:p>
        </p:txBody>
      </p:sp>
      <p:sp>
        <p:nvSpPr>
          <p:cNvPr id="18435" name="Rectangle 2"/>
          <p:cNvSpPr>
            <a:spLocks noChangeArrowheads="1"/>
          </p:cNvSpPr>
          <p:nvPr/>
        </p:nvSpPr>
        <p:spPr bwMode="ltGray">
          <a:xfrm>
            <a:off x="366713" y="107950"/>
            <a:ext cx="438150" cy="474663"/>
          </a:xfrm>
          <a:prstGeom prst="rect">
            <a:avLst/>
          </a:prstGeom>
          <a:solidFill>
            <a:schemeClr val="accent2"/>
          </a:solidFill>
          <a:ln w="9525">
            <a:noFill/>
            <a:miter lim="800000"/>
            <a:headEnd/>
            <a:tailEnd/>
          </a:ln>
        </p:spPr>
        <p:txBody>
          <a:bodyPr wrap="none" anchor="ctr"/>
          <a:lstStyle/>
          <a:p>
            <a:pPr algn="ctr" eaLnBrk="1" hangingPunct="1"/>
            <a:endParaRPr kumimoji="1" lang="en-US" b="0" baseline="0">
              <a:latin typeface="Tahoma" pitchFamily="34" charset="0"/>
            </a:endParaRPr>
          </a:p>
        </p:txBody>
      </p:sp>
      <p:sp>
        <p:nvSpPr>
          <p:cNvPr id="18436"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w="9525">
            <a:noFill/>
            <a:miter lim="800000"/>
            <a:headEnd/>
            <a:tailEnd/>
          </a:ln>
        </p:spPr>
        <p:txBody>
          <a:bodyPr wrap="none" anchor="ctr"/>
          <a:lstStyle/>
          <a:p>
            <a:pPr algn="ctr" eaLnBrk="1" hangingPunct="1"/>
            <a:endParaRPr kumimoji="1" lang="en-US" b="0" baseline="0">
              <a:latin typeface="Tahoma" pitchFamily="34" charset="0"/>
            </a:endParaRPr>
          </a:p>
        </p:txBody>
      </p:sp>
      <p:sp>
        <p:nvSpPr>
          <p:cNvPr id="18437" name="Rectangle 4"/>
          <p:cNvSpPr>
            <a:spLocks noChangeArrowheads="1"/>
          </p:cNvSpPr>
          <p:nvPr/>
        </p:nvSpPr>
        <p:spPr bwMode="ltGray">
          <a:xfrm>
            <a:off x="490538" y="530225"/>
            <a:ext cx="422275" cy="474663"/>
          </a:xfrm>
          <a:prstGeom prst="rect">
            <a:avLst/>
          </a:prstGeom>
          <a:solidFill>
            <a:schemeClr val="folHlink"/>
          </a:solidFill>
          <a:ln w="9525">
            <a:noFill/>
            <a:miter lim="800000"/>
            <a:headEnd/>
            <a:tailEnd/>
          </a:ln>
        </p:spPr>
        <p:txBody>
          <a:bodyPr wrap="none" anchor="ctr"/>
          <a:lstStyle/>
          <a:p>
            <a:pPr algn="ctr" eaLnBrk="1" hangingPunct="1"/>
            <a:endParaRPr kumimoji="1" lang="en-US" b="0" baseline="0">
              <a:latin typeface="Tahoma" pitchFamily="34" charset="0"/>
            </a:endParaRPr>
          </a:p>
        </p:txBody>
      </p:sp>
      <p:sp>
        <p:nvSpPr>
          <p:cNvPr id="18438"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w="9525">
            <a:noFill/>
            <a:miter lim="800000"/>
            <a:headEnd/>
            <a:tailEnd/>
          </a:ln>
        </p:spPr>
        <p:txBody>
          <a:bodyPr wrap="none" anchor="ctr"/>
          <a:lstStyle/>
          <a:p>
            <a:pPr algn="ctr" eaLnBrk="1" hangingPunct="1"/>
            <a:endParaRPr kumimoji="1" lang="en-US" b="0" baseline="0">
              <a:latin typeface="Tahoma" pitchFamily="34" charset="0"/>
            </a:endParaRPr>
          </a:p>
        </p:txBody>
      </p:sp>
      <p:sp>
        <p:nvSpPr>
          <p:cNvPr id="18439"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w="9525">
            <a:noFill/>
            <a:miter lim="800000"/>
            <a:headEnd/>
            <a:tailEnd/>
          </a:ln>
        </p:spPr>
        <p:txBody>
          <a:bodyPr wrap="none" anchor="ctr"/>
          <a:lstStyle/>
          <a:p>
            <a:pPr algn="ctr" eaLnBrk="1" hangingPunct="1"/>
            <a:endParaRPr kumimoji="1" lang="en-US" b="0" baseline="0">
              <a:latin typeface="Tahoma" pitchFamily="34" charset="0"/>
            </a:endParaRPr>
          </a:p>
        </p:txBody>
      </p:sp>
      <p:sp>
        <p:nvSpPr>
          <p:cNvPr id="18440" name="Rectangle 7"/>
          <p:cNvSpPr>
            <a:spLocks noChangeArrowheads="1"/>
          </p:cNvSpPr>
          <p:nvPr/>
        </p:nvSpPr>
        <p:spPr bwMode="gray">
          <a:xfrm>
            <a:off x="711200" y="0"/>
            <a:ext cx="31750" cy="1052513"/>
          </a:xfrm>
          <a:prstGeom prst="rect">
            <a:avLst/>
          </a:prstGeom>
          <a:solidFill>
            <a:schemeClr val="bg2"/>
          </a:solidFill>
          <a:ln w="9525">
            <a:noFill/>
            <a:miter lim="800000"/>
            <a:headEnd/>
            <a:tailEnd/>
          </a:ln>
        </p:spPr>
        <p:txBody>
          <a:bodyPr wrap="none" anchor="ctr"/>
          <a:lstStyle/>
          <a:p>
            <a:pPr algn="ctr" eaLnBrk="1" hangingPunct="1"/>
            <a:endParaRPr kumimoji="1" lang="en-US" b="0" baseline="0">
              <a:latin typeface="Tahoma" pitchFamily="34" charset="0"/>
            </a:endParaRPr>
          </a:p>
        </p:txBody>
      </p:sp>
      <p:sp>
        <p:nvSpPr>
          <p:cNvPr id="18441"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w="9525">
            <a:noFill/>
            <a:miter lim="800000"/>
            <a:headEnd/>
            <a:tailEnd/>
          </a:ln>
        </p:spPr>
        <p:txBody>
          <a:bodyPr wrap="none" anchor="ctr"/>
          <a:lstStyle/>
          <a:p>
            <a:pPr algn="ctr" eaLnBrk="1" hangingPunct="1"/>
            <a:endParaRPr kumimoji="1" lang="en-US" b="0" baseline="0">
              <a:latin typeface="Tahoma" pitchFamily="34" charset="0"/>
            </a:endParaRPr>
          </a:p>
        </p:txBody>
      </p:sp>
      <p:sp>
        <p:nvSpPr>
          <p:cNvPr id="18443" name="Rectangle 10"/>
          <p:cNvSpPr>
            <a:spLocks noChangeArrowheads="1"/>
          </p:cNvSpPr>
          <p:nvPr/>
        </p:nvSpPr>
        <p:spPr bwMode="auto">
          <a:xfrm>
            <a:off x="152400" y="1066800"/>
            <a:ext cx="8839200" cy="923330"/>
          </a:xfrm>
          <a:prstGeom prst="rect">
            <a:avLst/>
          </a:prstGeom>
          <a:noFill/>
          <a:ln w="9525">
            <a:noFill/>
            <a:miter lim="800000"/>
            <a:headEnd/>
            <a:tailEnd/>
          </a:ln>
        </p:spPr>
        <p:txBody>
          <a:bodyPr anchor="ctr">
            <a:spAutoFit/>
          </a:bodyPr>
          <a:lstStyle/>
          <a:p>
            <a:pPr algn="just" eaLnBrk="1" hangingPunct="1"/>
            <a:r>
              <a:rPr lang="en-US" baseline="0" dirty="0"/>
              <a:t>Three cyclic subgroups can be made from the group </a:t>
            </a:r>
            <a:br>
              <a:rPr lang="en-US" baseline="0" dirty="0"/>
            </a:br>
            <a:r>
              <a:rPr lang="en-US" baseline="0" dirty="0"/>
              <a:t>G = &lt;Z</a:t>
            </a:r>
            <a:r>
              <a:rPr lang="en-US" baseline="-25000" dirty="0"/>
              <a:t>10</a:t>
            </a:r>
            <a:r>
              <a:rPr lang="en-US" baseline="0" dirty="0"/>
              <a:t>∗, ×&gt;. G has only four elements: 1, 3, 7, and 9. The cyclic subgroups are H</a:t>
            </a:r>
            <a:r>
              <a:rPr lang="en-US" baseline="-25000" dirty="0"/>
              <a:t>1</a:t>
            </a:r>
            <a:r>
              <a:rPr lang="en-US" baseline="0" dirty="0"/>
              <a:t> = &lt;{1}, ×&gt;, H</a:t>
            </a:r>
            <a:r>
              <a:rPr lang="en-US" baseline="-25000" dirty="0"/>
              <a:t>2</a:t>
            </a:r>
            <a:r>
              <a:rPr lang="en-US" baseline="0" dirty="0"/>
              <a:t> = &lt;{1, 9}, ×&gt;, and H</a:t>
            </a:r>
            <a:r>
              <a:rPr lang="en-US" baseline="-25000" dirty="0"/>
              <a:t>3</a:t>
            </a:r>
            <a:r>
              <a:rPr lang="en-US" baseline="0" dirty="0"/>
              <a:t> = G.</a:t>
            </a:r>
          </a:p>
        </p:txBody>
      </p:sp>
      <p:sp>
        <p:nvSpPr>
          <p:cNvPr id="18444" name="Text Box 11"/>
          <p:cNvSpPr txBox="1">
            <a:spLocks noChangeArrowheads="1"/>
          </p:cNvSpPr>
          <p:nvPr/>
        </p:nvSpPr>
        <p:spPr bwMode="auto">
          <a:xfrm>
            <a:off x="1143000" y="533400"/>
            <a:ext cx="2259465" cy="400110"/>
          </a:xfrm>
          <a:prstGeom prst="rect">
            <a:avLst/>
          </a:prstGeom>
          <a:solidFill>
            <a:schemeClr val="folHlink"/>
          </a:solidFill>
          <a:ln w="9525">
            <a:noFill/>
            <a:miter lim="800000"/>
            <a:headEnd/>
            <a:tailEnd/>
          </a:ln>
        </p:spPr>
        <p:txBody>
          <a:bodyPr wrap="none">
            <a:spAutoFit/>
          </a:bodyPr>
          <a:lstStyle/>
          <a:p>
            <a:r>
              <a:rPr lang="en-US" sz="2000" i="1" baseline="0" dirty="0" smtClean="0">
                <a:solidFill>
                  <a:schemeClr val="bg1"/>
                </a:solidFill>
              </a:rPr>
              <a:t>Sub-group:</a:t>
            </a:r>
            <a:r>
              <a:rPr lang="en-US" sz="2000" i="1" dirty="0" smtClean="0">
                <a:solidFill>
                  <a:schemeClr val="bg1"/>
                </a:solidFill>
              </a:rPr>
              <a:t> Example</a:t>
            </a:r>
            <a:endParaRPr lang="en-US" sz="2000" i="1" baseline="0" dirty="0">
              <a:solidFill>
                <a:schemeClr val="bg1"/>
              </a:solidFill>
            </a:endParaRPr>
          </a:p>
        </p:txBody>
      </p:sp>
      <p:pic>
        <p:nvPicPr>
          <p:cNvPr id="18445" name="Picture 16"/>
          <p:cNvPicPr>
            <a:picLocks noChangeAspect="1" noChangeArrowheads="1"/>
          </p:cNvPicPr>
          <p:nvPr/>
        </p:nvPicPr>
        <p:blipFill>
          <a:blip r:embed="rId3"/>
          <a:srcRect/>
          <a:stretch>
            <a:fillRect/>
          </a:stretch>
        </p:blipFill>
        <p:spPr bwMode="auto">
          <a:xfrm>
            <a:off x="381000" y="2743200"/>
            <a:ext cx="1673225" cy="365125"/>
          </a:xfrm>
          <a:prstGeom prst="rect">
            <a:avLst/>
          </a:prstGeom>
          <a:noFill/>
          <a:ln w="9525">
            <a:noFill/>
            <a:miter lim="800000"/>
            <a:headEnd/>
            <a:tailEnd/>
          </a:ln>
        </p:spPr>
      </p:pic>
      <p:pic>
        <p:nvPicPr>
          <p:cNvPr id="18446" name="Picture 18"/>
          <p:cNvPicPr>
            <a:picLocks noChangeAspect="1" noChangeArrowheads="1"/>
          </p:cNvPicPr>
          <p:nvPr/>
        </p:nvPicPr>
        <p:blipFill>
          <a:blip r:embed="rId4"/>
          <a:srcRect/>
          <a:stretch>
            <a:fillRect/>
          </a:stretch>
        </p:blipFill>
        <p:spPr bwMode="auto">
          <a:xfrm>
            <a:off x="381000" y="3657600"/>
            <a:ext cx="1865313" cy="1438275"/>
          </a:xfrm>
          <a:prstGeom prst="rect">
            <a:avLst/>
          </a:prstGeom>
          <a:noFill/>
          <a:ln w="9525">
            <a:noFill/>
            <a:miter lim="800000"/>
            <a:headEnd/>
            <a:tailEnd/>
          </a:ln>
        </p:spPr>
      </p:pic>
      <p:pic>
        <p:nvPicPr>
          <p:cNvPr id="18447" name="Picture 19"/>
          <p:cNvPicPr>
            <a:picLocks noChangeAspect="1" noChangeArrowheads="1"/>
          </p:cNvPicPr>
          <p:nvPr/>
        </p:nvPicPr>
        <p:blipFill>
          <a:blip r:embed="rId5"/>
          <a:srcRect/>
          <a:stretch>
            <a:fillRect/>
          </a:stretch>
        </p:blipFill>
        <p:spPr bwMode="auto">
          <a:xfrm>
            <a:off x="4419600" y="2590800"/>
            <a:ext cx="1763713" cy="1366838"/>
          </a:xfrm>
          <a:prstGeom prst="rect">
            <a:avLst/>
          </a:prstGeom>
          <a:noFill/>
          <a:ln w="9525">
            <a:noFill/>
            <a:miter lim="800000"/>
            <a:headEnd/>
            <a:tailEnd/>
          </a:ln>
        </p:spPr>
      </p:pic>
      <p:pic>
        <p:nvPicPr>
          <p:cNvPr id="18448" name="Picture 20"/>
          <p:cNvPicPr>
            <a:picLocks noChangeAspect="1" noChangeArrowheads="1"/>
          </p:cNvPicPr>
          <p:nvPr/>
        </p:nvPicPr>
        <p:blipFill>
          <a:blip r:embed="rId6"/>
          <a:srcRect/>
          <a:stretch>
            <a:fillRect/>
          </a:stretch>
        </p:blipFill>
        <p:spPr bwMode="auto">
          <a:xfrm>
            <a:off x="4425950" y="4343400"/>
            <a:ext cx="1746250" cy="7270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Slide Number Placeholder 1"/>
          <p:cNvSpPr>
            <a:spLocks noGrp="1"/>
          </p:cNvSpPr>
          <p:nvPr>
            <p:ph type="sldNum" sz="quarter" idx="12"/>
          </p:nvPr>
        </p:nvSpPr>
        <p:spPr>
          <a:noFill/>
        </p:spPr>
        <p:txBody>
          <a:bodyPr/>
          <a:lstStyle/>
          <a:p>
            <a:endParaRPr lang="en-US" dirty="0"/>
          </a:p>
        </p:txBody>
      </p:sp>
      <p:sp>
        <p:nvSpPr>
          <p:cNvPr id="21507" name="Rectangle 2"/>
          <p:cNvSpPr>
            <a:spLocks noChangeArrowheads="1"/>
          </p:cNvSpPr>
          <p:nvPr/>
        </p:nvSpPr>
        <p:spPr bwMode="ltGray">
          <a:xfrm>
            <a:off x="366713" y="107950"/>
            <a:ext cx="438150" cy="474663"/>
          </a:xfrm>
          <a:prstGeom prst="rect">
            <a:avLst/>
          </a:prstGeom>
          <a:solidFill>
            <a:schemeClr val="accent2"/>
          </a:solidFill>
          <a:ln w="9525">
            <a:noFill/>
            <a:miter lim="800000"/>
            <a:headEnd/>
            <a:tailEnd/>
          </a:ln>
        </p:spPr>
        <p:txBody>
          <a:bodyPr wrap="none" anchor="ctr"/>
          <a:lstStyle/>
          <a:p>
            <a:pPr algn="ctr" eaLnBrk="1" hangingPunct="1"/>
            <a:endParaRPr kumimoji="1" lang="en-US" b="0" baseline="0">
              <a:latin typeface="Tahoma" pitchFamily="34" charset="0"/>
            </a:endParaRPr>
          </a:p>
        </p:txBody>
      </p:sp>
      <p:sp>
        <p:nvSpPr>
          <p:cNvPr id="21508"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w="9525">
            <a:noFill/>
            <a:miter lim="800000"/>
            <a:headEnd/>
            <a:tailEnd/>
          </a:ln>
        </p:spPr>
        <p:txBody>
          <a:bodyPr wrap="none" anchor="ctr"/>
          <a:lstStyle/>
          <a:p>
            <a:pPr algn="ctr" eaLnBrk="1" hangingPunct="1"/>
            <a:endParaRPr kumimoji="1" lang="en-US" b="0" baseline="0">
              <a:latin typeface="Tahoma" pitchFamily="34" charset="0"/>
            </a:endParaRPr>
          </a:p>
        </p:txBody>
      </p:sp>
      <p:sp>
        <p:nvSpPr>
          <p:cNvPr id="21509" name="Rectangle 4"/>
          <p:cNvSpPr>
            <a:spLocks noChangeArrowheads="1"/>
          </p:cNvSpPr>
          <p:nvPr/>
        </p:nvSpPr>
        <p:spPr bwMode="ltGray">
          <a:xfrm>
            <a:off x="490538" y="530225"/>
            <a:ext cx="422275" cy="474663"/>
          </a:xfrm>
          <a:prstGeom prst="rect">
            <a:avLst/>
          </a:prstGeom>
          <a:solidFill>
            <a:schemeClr val="folHlink"/>
          </a:solidFill>
          <a:ln w="9525">
            <a:noFill/>
            <a:miter lim="800000"/>
            <a:headEnd/>
            <a:tailEnd/>
          </a:ln>
        </p:spPr>
        <p:txBody>
          <a:bodyPr wrap="none" anchor="ctr"/>
          <a:lstStyle/>
          <a:p>
            <a:pPr algn="ctr" eaLnBrk="1" hangingPunct="1"/>
            <a:endParaRPr kumimoji="1" lang="en-US" b="0" baseline="0">
              <a:latin typeface="Tahoma" pitchFamily="34" charset="0"/>
            </a:endParaRPr>
          </a:p>
        </p:txBody>
      </p:sp>
      <p:sp>
        <p:nvSpPr>
          <p:cNvPr id="21510"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w="9525">
            <a:noFill/>
            <a:miter lim="800000"/>
            <a:headEnd/>
            <a:tailEnd/>
          </a:ln>
        </p:spPr>
        <p:txBody>
          <a:bodyPr wrap="none" anchor="ctr"/>
          <a:lstStyle/>
          <a:p>
            <a:pPr algn="ctr" eaLnBrk="1" hangingPunct="1"/>
            <a:endParaRPr kumimoji="1" lang="en-US" b="0" baseline="0">
              <a:latin typeface="Tahoma" pitchFamily="34" charset="0"/>
            </a:endParaRPr>
          </a:p>
        </p:txBody>
      </p:sp>
      <p:sp>
        <p:nvSpPr>
          <p:cNvPr id="21511"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w="9525">
            <a:noFill/>
            <a:miter lim="800000"/>
            <a:headEnd/>
            <a:tailEnd/>
          </a:ln>
        </p:spPr>
        <p:txBody>
          <a:bodyPr wrap="none" anchor="ctr"/>
          <a:lstStyle/>
          <a:p>
            <a:pPr algn="ctr" eaLnBrk="1" hangingPunct="1"/>
            <a:endParaRPr kumimoji="1" lang="en-US" b="0" baseline="0">
              <a:latin typeface="Tahoma" pitchFamily="34" charset="0"/>
            </a:endParaRPr>
          </a:p>
        </p:txBody>
      </p:sp>
      <p:sp>
        <p:nvSpPr>
          <p:cNvPr id="21512" name="Rectangle 7"/>
          <p:cNvSpPr>
            <a:spLocks noChangeArrowheads="1"/>
          </p:cNvSpPr>
          <p:nvPr/>
        </p:nvSpPr>
        <p:spPr bwMode="gray">
          <a:xfrm>
            <a:off x="711200" y="0"/>
            <a:ext cx="31750" cy="1052513"/>
          </a:xfrm>
          <a:prstGeom prst="rect">
            <a:avLst/>
          </a:prstGeom>
          <a:solidFill>
            <a:schemeClr val="bg2"/>
          </a:solidFill>
          <a:ln w="9525">
            <a:noFill/>
            <a:miter lim="800000"/>
            <a:headEnd/>
            <a:tailEnd/>
          </a:ln>
        </p:spPr>
        <p:txBody>
          <a:bodyPr wrap="none" anchor="ctr"/>
          <a:lstStyle/>
          <a:p>
            <a:pPr algn="ctr" eaLnBrk="1" hangingPunct="1"/>
            <a:endParaRPr kumimoji="1" lang="en-US" b="0" baseline="0">
              <a:latin typeface="Tahoma" pitchFamily="34" charset="0"/>
            </a:endParaRPr>
          </a:p>
        </p:txBody>
      </p:sp>
      <p:sp>
        <p:nvSpPr>
          <p:cNvPr id="21513"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w="9525">
            <a:noFill/>
            <a:miter lim="800000"/>
            <a:headEnd/>
            <a:tailEnd/>
          </a:ln>
        </p:spPr>
        <p:txBody>
          <a:bodyPr wrap="none" anchor="ctr"/>
          <a:lstStyle/>
          <a:p>
            <a:pPr algn="ctr" eaLnBrk="1" hangingPunct="1"/>
            <a:endParaRPr kumimoji="1" lang="en-US" b="0" baseline="0">
              <a:latin typeface="Tahoma" pitchFamily="34" charset="0"/>
            </a:endParaRPr>
          </a:p>
        </p:txBody>
      </p:sp>
      <p:sp>
        <p:nvSpPr>
          <p:cNvPr id="21515" name="Text Box 10"/>
          <p:cNvSpPr txBox="1">
            <a:spLocks noChangeArrowheads="1"/>
          </p:cNvSpPr>
          <p:nvPr/>
        </p:nvSpPr>
        <p:spPr bwMode="auto">
          <a:xfrm>
            <a:off x="228600" y="1233488"/>
            <a:ext cx="3371850" cy="519112"/>
          </a:xfrm>
          <a:prstGeom prst="rect">
            <a:avLst/>
          </a:prstGeom>
          <a:noFill/>
          <a:ln w="9525">
            <a:noFill/>
            <a:miter lim="800000"/>
            <a:headEnd/>
            <a:tailEnd/>
          </a:ln>
        </p:spPr>
        <p:txBody>
          <a:bodyPr wrap="none">
            <a:spAutoFit/>
          </a:bodyPr>
          <a:lstStyle/>
          <a:p>
            <a:r>
              <a:rPr lang="en-US" sz="2800" baseline="0">
                <a:solidFill>
                  <a:schemeClr val="folHlink"/>
                </a:solidFill>
              </a:rPr>
              <a:t>Lagrange’s Theorem</a:t>
            </a:r>
          </a:p>
        </p:txBody>
      </p:sp>
      <p:sp>
        <p:nvSpPr>
          <p:cNvPr id="21516" name="Rectangle 11"/>
          <p:cNvSpPr>
            <a:spLocks noChangeArrowheads="1"/>
          </p:cNvSpPr>
          <p:nvPr/>
        </p:nvSpPr>
        <p:spPr bwMode="auto">
          <a:xfrm>
            <a:off x="228600" y="1827213"/>
            <a:ext cx="8839200" cy="1373187"/>
          </a:xfrm>
          <a:prstGeom prst="rect">
            <a:avLst/>
          </a:prstGeom>
          <a:noFill/>
          <a:ln w="9525">
            <a:noFill/>
            <a:miter lim="800000"/>
            <a:headEnd/>
            <a:tailEnd/>
          </a:ln>
        </p:spPr>
        <p:txBody>
          <a:bodyPr anchor="ctr">
            <a:spAutoFit/>
          </a:bodyPr>
          <a:lstStyle/>
          <a:p>
            <a:pPr algn="just" eaLnBrk="1" hangingPunct="1"/>
            <a:r>
              <a:rPr lang="en-US" sz="2800" baseline="0"/>
              <a:t>Assume that G is a group, and H is a subgroup of G. If the order of G and H are |G| and |H|, respectively, then, based on this theorem, </a:t>
            </a:r>
            <a:r>
              <a:rPr lang="en-US" sz="2800" baseline="0">
                <a:solidFill>
                  <a:schemeClr val="hlink"/>
                </a:solidFill>
              </a:rPr>
              <a:t>|H| divides |G|</a:t>
            </a:r>
            <a:r>
              <a:rPr lang="en-US" sz="2800" baseline="0"/>
              <a:t>. </a:t>
            </a:r>
          </a:p>
        </p:txBody>
      </p:sp>
      <p:sp>
        <p:nvSpPr>
          <p:cNvPr id="21517" name="Text Box 14"/>
          <p:cNvSpPr txBox="1">
            <a:spLocks noChangeArrowheads="1"/>
          </p:cNvSpPr>
          <p:nvPr/>
        </p:nvSpPr>
        <p:spPr bwMode="auto">
          <a:xfrm>
            <a:off x="171450" y="3822700"/>
            <a:ext cx="3333750" cy="519113"/>
          </a:xfrm>
          <a:prstGeom prst="rect">
            <a:avLst/>
          </a:prstGeom>
          <a:noFill/>
          <a:ln w="9525">
            <a:noFill/>
            <a:miter lim="800000"/>
            <a:headEnd/>
            <a:tailEnd/>
          </a:ln>
        </p:spPr>
        <p:txBody>
          <a:bodyPr wrap="none">
            <a:spAutoFit/>
          </a:bodyPr>
          <a:lstStyle/>
          <a:p>
            <a:r>
              <a:rPr lang="en-US" sz="2800" baseline="0">
                <a:solidFill>
                  <a:schemeClr val="folHlink"/>
                </a:solidFill>
              </a:rPr>
              <a:t>Order of an Element</a:t>
            </a:r>
          </a:p>
        </p:txBody>
      </p:sp>
      <p:sp>
        <p:nvSpPr>
          <p:cNvPr id="21518" name="Rectangle 15"/>
          <p:cNvSpPr>
            <a:spLocks noChangeArrowheads="1"/>
          </p:cNvSpPr>
          <p:nvPr/>
        </p:nvSpPr>
        <p:spPr bwMode="auto">
          <a:xfrm>
            <a:off x="152400" y="4387850"/>
            <a:ext cx="8839200" cy="946150"/>
          </a:xfrm>
          <a:prstGeom prst="rect">
            <a:avLst/>
          </a:prstGeom>
          <a:noFill/>
          <a:ln w="9525">
            <a:noFill/>
            <a:miter lim="800000"/>
            <a:headEnd/>
            <a:tailEnd/>
          </a:ln>
        </p:spPr>
        <p:txBody>
          <a:bodyPr anchor="ctr">
            <a:spAutoFit/>
          </a:bodyPr>
          <a:lstStyle/>
          <a:p>
            <a:pPr algn="just" eaLnBrk="1" hangingPunct="1"/>
            <a:r>
              <a:rPr lang="en-US" sz="2800" baseline="0" dirty="0">
                <a:solidFill>
                  <a:srgbClr val="C00000"/>
                </a:solidFill>
              </a:rPr>
              <a:t>The order of an element is the order of the cyclic group it generates.</a:t>
            </a:r>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Number Placeholder 1"/>
          <p:cNvSpPr>
            <a:spLocks noGrp="1"/>
          </p:cNvSpPr>
          <p:nvPr>
            <p:ph type="sldNum" sz="quarter" idx="12"/>
          </p:nvPr>
        </p:nvSpPr>
        <p:spPr>
          <a:noFill/>
        </p:spPr>
        <p:txBody>
          <a:bodyPr/>
          <a:lstStyle/>
          <a:p>
            <a:endParaRPr lang="en-US" dirty="0"/>
          </a:p>
        </p:txBody>
      </p:sp>
      <p:sp>
        <p:nvSpPr>
          <p:cNvPr id="22531" name="Rectangle 2"/>
          <p:cNvSpPr>
            <a:spLocks noChangeArrowheads="1"/>
          </p:cNvSpPr>
          <p:nvPr/>
        </p:nvSpPr>
        <p:spPr bwMode="ltGray">
          <a:xfrm>
            <a:off x="366713" y="107950"/>
            <a:ext cx="438150" cy="474663"/>
          </a:xfrm>
          <a:prstGeom prst="rect">
            <a:avLst/>
          </a:prstGeom>
          <a:solidFill>
            <a:schemeClr val="accent2"/>
          </a:solidFill>
          <a:ln w="9525">
            <a:noFill/>
            <a:miter lim="800000"/>
            <a:headEnd/>
            <a:tailEnd/>
          </a:ln>
        </p:spPr>
        <p:txBody>
          <a:bodyPr wrap="none" anchor="ctr"/>
          <a:lstStyle/>
          <a:p>
            <a:pPr algn="ctr" eaLnBrk="1" hangingPunct="1"/>
            <a:endParaRPr kumimoji="1" lang="en-US" b="0" baseline="0">
              <a:latin typeface="Tahoma" pitchFamily="34" charset="0"/>
            </a:endParaRPr>
          </a:p>
        </p:txBody>
      </p:sp>
      <p:sp>
        <p:nvSpPr>
          <p:cNvPr id="22532"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w="9525">
            <a:noFill/>
            <a:miter lim="800000"/>
            <a:headEnd/>
            <a:tailEnd/>
          </a:ln>
        </p:spPr>
        <p:txBody>
          <a:bodyPr wrap="none" anchor="ctr"/>
          <a:lstStyle/>
          <a:p>
            <a:pPr algn="ctr" eaLnBrk="1" hangingPunct="1"/>
            <a:endParaRPr kumimoji="1" lang="en-US" b="0" baseline="0">
              <a:latin typeface="Tahoma" pitchFamily="34" charset="0"/>
            </a:endParaRPr>
          </a:p>
        </p:txBody>
      </p:sp>
      <p:sp>
        <p:nvSpPr>
          <p:cNvPr id="22533" name="Rectangle 4"/>
          <p:cNvSpPr>
            <a:spLocks noChangeArrowheads="1"/>
          </p:cNvSpPr>
          <p:nvPr/>
        </p:nvSpPr>
        <p:spPr bwMode="ltGray">
          <a:xfrm>
            <a:off x="490538" y="530225"/>
            <a:ext cx="422275" cy="474663"/>
          </a:xfrm>
          <a:prstGeom prst="rect">
            <a:avLst/>
          </a:prstGeom>
          <a:solidFill>
            <a:schemeClr val="folHlink"/>
          </a:solidFill>
          <a:ln w="9525">
            <a:noFill/>
            <a:miter lim="800000"/>
            <a:headEnd/>
            <a:tailEnd/>
          </a:ln>
        </p:spPr>
        <p:txBody>
          <a:bodyPr wrap="none" anchor="ctr"/>
          <a:lstStyle/>
          <a:p>
            <a:pPr algn="ctr" eaLnBrk="1" hangingPunct="1"/>
            <a:endParaRPr kumimoji="1" lang="en-US" b="0" baseline="0">
              <a:latin typeface="Tahoma" pitchFamily="34" charset="0"/>
            </a:endParaRPr>
          </a:p>
        </p:txBody>
      </p:sp>
      <p:sp>
        <p:nvSpPr>
          <p:cNvPr id="22534"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w="9525">
            <a:noFill/>
            <a:miter lim="800000"/>
            <a:headEnd/>
            <a:tailEnd/>
          </a:ln>
        </p:spPr>
        <p:txBody>
          <a:bodyPr wrap="none" anchor="ctr"/>
          <a:lstStyle/>
          <a:p>
            <a:pPr algn="ctr" eaLnBrk="1" hangingPunct="1"/>
            <a:endParaRPr kumimoji="1" lang="en-US" b="0" baseline="0">
              <a:latin typeface="Tahoma" pitchFamily="34" charset="0"/>
            </a:endParaRPr>
          </a:p>
        </p:txBody>
      </p:sp>
      <p:sp>
        <p:nvSpPr>
          <p:cNvPr id="22535"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w="9525">
            <a:noFill/>
            <a:miter lim="800000"/>
            <a:headEnd/>
            <a:tailEnd/>
          </a:ln>
        </p:spPr>
        <p:txBody>
          <a:bodyPr wrap="none" anchor="ctr"/>
          <a:lstStyle/>
          <a:p>
            <a:pPr algn="ctr" eaLnBrk="1" hangingPunct="1"/>
            <a:endParaRPr kumimoji="1" lang="en-US" b="0" baseline="0">
              <a:latin typeface="Tahoma" pitchFamily="34" charset="0"/>
            </a:endParaRPr>
          </a:p>
        </p:txBody>
      </p:sp>
      <p:sp>
        <p:nvSpPr>
          <p:cNvPr id="22536" name="Rectangle 7"/>
          <p:cNvSpPr>
            <a:spLocks noChangeArrowheads="1"/>
          </p:cNvSpPr>
          <p:nvPr/>
        </p:nvSpPr>
        <p:spPr bwMode="gray">
          <a:xfrm>
            <a:off x="711200" y="0"/>
            <a:ext cx="31750" cy="1052513"/>
          </a:xfrm>
          <a:prstGeom prst="rect">
            <a:avLst/>
          </a:prstGeom>
          <a:solidFill>
            <a:schemeClr val="bg2"/>
          </a:solidFill>
          <a:ln w="9525">
            <a:noFill/>
            <a:miter lim="800000"/>
            <a:headEnd/>
            <a:tailEnd/>
          </a:ln>
        </p:spPr>
        <p:txBody>
          <a:bodyPr wrap="none" anchor="ctr"/>
          <a:lstStyle/>
          <a:p>
            <a:pPr algn="ctr" eaLnBrk="1" hangingPunct="1"/>
            <a:endParaRPr kumimoji="1" lang="en-US" b="0" baseline="0">
              <a:latin typeface="Tahoma" pitchFamily="34" charset="0"/>
            </a:endParaRPr>
          </a:p>
        </p:txBody>
      </p:sp>
      <p:sp>
        <p:nvSpPr>
          <p:cNvPr id="22537" name="Rectangle 8"/>
          <p:cNvSpPr>
            <a:spLocks noChangeArrowheads="1"/>
          </p:cNvSpPr>
          <p:nvPr/>
        </p:nvSpPr>
        <p:spPr bwMode="gray">
          <a:xfrm>
            <a:off x="214282" y="500042"/>
            <a:ext cx="8226425" cy="395270"/>
          </a:xfrm>
          <a:prstGeom prst="rect">
            <a:avLst/>
          </a:prstGeom>
          <a:gradFill rotWithShape="0">
            <a:gsLst>
              <a:gs pos="0">
                <a:schemeClr val="bg2"/>
              </a:gs>
              <a:gs pos="100000">
                <a:schemeClr val="bg1"/>
              </a:gs>
            </a:gsLst>
            <a:lin ang="0" scaled="1"/>
          </a:gradFill>
          <a:ln w="9525">
            <a:noFill/>
            <a:miter lim="800000"/>
            <a:headEnd/>
            <a:tailEnd/>
          </a:ln>
        </p:spPr>
        <p:txBody>
          <a:bodyPr wrap="none" anchor="ctr"/>
          <a:lstStyle/>
          <a:p>
            <a:pPr algn="ctr" eaLnBrk="1" hangingPunct="1"/>
            <a:r>
              <a:rPr kumimoji="1" lang="en-US" sz="2600" b="0" baseline="0" dirty="0" smtClean="0">
                <a:solidFill>
                  <a:srgbClr val="C00000"/>
                </a:solidFill>
                <a:latin typeface="Tahoma" pitchFamily="34" charset="0"/>
              </a:rPr>
              <a:t>Order of an Element</a:t>
            </a:r>
            <a:endParaRPr kumimoji="1" lang="en-US" sz="2600" b="0" baseline="0" dirty="0">
              <a:solidFill>
                <a:srgbClr val="C00000"/>
              </a:solidFill>
              <a:latin typeface="Tahoma" pitchFamily="34" charset="0"/>
            </a:endParaRPr>
          </a:p>
        </p:txBody>
      </p:sp>
      <p:sp>
        <p:nvSpPr>
          <p:cNvPr id="22540" name="Rectangle 12"/>
          <p:cNvSpPr>
            <a:spLocks noChangeArrowheads="1"/>
          </p:cNvSpPr>
          <p:nvPr/>
        </p:nvSpPr>
        <p:spPr bwMode="auto">
          <a:xfrm>
            <a:off x="152400" y="1217613"/>
            <a:ext cx="8839200" cy="2653034"/>
          </a:xfrm>
          <a:prstGeom prst="rect">
            <a:avLst/>
          </a:prstGeom>
          <a:noFill/>
          <a:ln w="9525">
            <a:noFill/>
            <a:miter lim="800000"/>
            <a:headEnd/>
            <a:tailEnd/>
          </a:ln>
        </p:spPr>
        <p:txBody>
          <a:bodyPr anchor="ctr">
            <a:spAutoFit/>
          </a:bodyPr>
          <a:lstStyle/>
          <a:p>
            <a:pPr algn="just" eaLnBrk="1" hangingPunct="1">
              <a:lnSpc>
                <a:spcPct val="125000"/>
              </a:lnSpc>
              <a:spcAft>
                <a:spcPct val="70000"/>
              </a:spcAft>
              <a:buFont typeface="Arial" pitchFamily="34" charset="0"/>
              <a:buChar char="•"/>
            </a:pPr>
            <a:r>
              <a:rPr lang="en-US" baseline="0" dirty="0" smtClean="0"/>
              <a:t> </a:t>
            </a:r>
            <a:r>
              <a:rPr lang="en-US" sz="2600" baseline="0" dirty="0"/>
              <a:t>In the group G = &lt;Z</a:t>
            </a:r>
            <a:r>
              <a:rPr lang="en-US" sz="2600" baseline="-25000" dirty="0"/>
              <a:t>6</a:t>
            </a:r>
            <a:r>
              <a:rPr lang="en-US" sz="2600" baseline="0" dirty="0"/>
              <a:t>, +&gt;, the orders of the elements are: </a:t>
            </a:r>
            <a:endParaRPr lang="en-US" sz="2600" baseline="0" dirty="0" smtClean="0"/>
          </a:p>
          <a:p>
            <a:pPr algn="just" eaLnBrk="1" hangingPunct="1">
              <a:lnSpc>
                <a:spcPct val="125000"/>
              </a:lnSpc>
              <a:spcAft>
                <a:spcPct val="70000"/>
              </a:spcAft>
            </a:pPr>
            <a:r>
              <a:rPr lang="en-US" sz="2600" baseline="0" dirty="0" smtClean="0"/>
              <a:t> </a:t>
            </a:r>
            <a:r>
              <a:rPr lang="en-US" sz="2400" baseline="0" dirty="0" err="1"/>
              <a:t>ord</a:t>
            </a:r>
            <a:r>
              <a:rPr lang="en-US" sz="2400" baseline="0" dirty="0"/>
              <a:t>(0) = 1, </a:t>
            </a:r>
            <a:r>
              <a:rPr lang="en-US" sz="2400" baseline="0" dirty="0" err="1"/>
              <a:t>ord</a:t>
            </a:r>
            <a:r>
              <a:rPr lang="en-US" sz="2400" baseline="0" dirty="0"/>
              <a:t>(1) = 6, </a:t>
            </a:r>
            <a:r>
              <a:rPr lang="en-US" sz="2400" baseline="0" dirty="0" err="1"/>
              <a:t>ord</a:t>
            </a:r>
            <a:r>
              <a:rPr lang="en-US" sz="2400" baseline="0" dirty="0"/>
              <a:t>(2) = 3,  </a:t>
            </a:r>
            <a:r>
              <a:rPr lang="en-US" sz="2400" baseline="0" dirty="0" err="1"/>
              <a:t>ord</a:t>
            </a:r>
            <a:r>
              <a:rPr lang="en-US" sz="2400" baseline="0" dirty="0"/>
              <a:t>(3) = 2, </a:t>
            </a:r>
            <a:r>
              <a:rPr lang="en-US" sz="2400" baseline="0" dirty="0" err="1"/>
              <a:t>ord</a:t>
            </a:r>
            <a:r>
              <a:rPr lang="en-US" sz="2400" baseline="0" dirty="0"/>
              <a:t>(4) = 3, </a:t>
            </a:r>
            <a:r>
              <a:rPr lang="en-US" sz="2400" baseline="0" dirty="0" smtClean="0"/>
              <a:t> </a:t>
            </a:r>
            <a:r>
              <a:rPr lang="en-US" sz="2400" baseline="0" dirty="0" err="1"/>
              <a:t>ord</a:t>
            </a:r>
            <a:r>
              <a:rPr lang="en-US" sz="2400" baseline="0" dirty="0"/>
              <a:t>(5) = 6</a:t>
            </a:r>
            <a:r>
              <a:rPr lang="en-US" sz="2400" baseline="0" dirty="0" smtClean="0"/>
              <a:t>.</a:t>
            </a:r>
          </a:p>
          <a:p>
            <a:pPr algn="just" eaLnBrk="1" hangingPunct="1">
              <a:lnSpc>
                <a:spcPct val="125000"/>
              </a:lnSpc>
              <a:spcAft>
                <a:spcPct val="70000"/>
              </a:spcAft>
              <a:buFont typeface="Arial" pitchFamily="34" charset="0"/>
              <a:buChar char="•"/>
            </a:pPr>
            <a:r>
              <a:rPr lang="en-US" sz="2600" baseline="0" dirty="0" smtClean="0"/>
              <a:t> </a:t>
            </a:r>
            <a:r>
              <a:rPr lang="en-US" sz="2600" baseline="0" dirty="0"/>
              <a:t>In the group G = &lt;Z</a:t>
            </a:r>
            <a:r>
              <a:rPr lang="en-US" sz="2600" baseline="-25000" dirty="0"/>
              <a:t>10</a:t>
            </a:r>
            <a:r>
              <a:rPr lang="en-US" sz="2600" baseline="0" dirty="0"/>
              <a:t>*, ×&gt;, the orders of the elements are:</a:t>
            </a:r>
            <a:br>
              <a:rPr lang="en-US" sz="2600" baseline="0" dirty="0"/>
            </a:br>
            <a:r>
              <a:rPr lang="en-US" sz="2600" baseline="0" dirty="0"/>
              <a:t>     </a:t>
            </a:r>
            <a:r>
              <a:rPr lang="en-US" sz="2400" baseline="0" dirty="0" err="1"/>
              <a:t>ord</a:t>
            </a:r>
            <a:r>
              <a:rPr lang="en-US" sz="2400" baseline="0" dirty="0"/>
              <a:t>(1) = 1, </a:t>
            </a:r>
            <a:r>
              <a:rPr lang="en-US" sz="2400" baseline="0" dirty="0" err="1"/>
              <a:t>ord</a:t>
            </a:r>
            <a:r>
              <a:rPr lang="en-US" sz="2400" baseline="0" dirty="0"/>
              <a:t>(3) = 4, </a:t>
            </a:r>
            <a:r>
              <a:rPr lang="en-US" sz="2400" baseline="0" dirty="0" err="1"/>
              <a:t>ord</a:t>
            </a:r>
            <a:r>
              <a:rPr lang="en-US" sz="2400" baseline="0" dirty="0"/>
              <a:t>(7) = 4, </a:t>
            </a:r>
            <a:r>
              <a:rPr lang="en-US" sz="2400" baseline="0" dirty="0" err="1"/>
              <a:t>ord</a:t>
            </a:r>
            <a:r>
              <a:rPr lang="en-US" sz="2400" baseline="0" dirty="0"/>
              <a:t>(9) = 2.</a:t>
            </a:r>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Number Placeholder 1"/>
          <p:cNvSpPr>
            <a:spLocks noGrp="1"/>
          </p:cNvSpPr>
          <p:nvPr>
            <p:ph type="sldNum" sz="quarter" idx="12"/>
          </p:nvPr>
        </p:nvSpPr>
        <p:spPr>
          <a:noFill/>
        </p:spPr>
        <p:txBody>
          <a:bodyPr/>
          <a:lstStyle/>
          <a:p>
            <a:endParaRPr lang="en-US" dirty="0"/>
          </a:p>
        </p:txBody>
      </p:sp>
      <p:sp>
        <p:nvSpPr>
          <p:cNvPr id="23555" name="Rectangle 2"/>
          <p:cNvSpPr>
            <a:spLocks noChangeArrowheads="1"/>
          </p:cNvSpPr>
          <p:nvPr/>
        </p:nvSpPr>
        <p:spPr bwMode="ltGray">
          <a:xfrm>
            <a:off x="366713" y="107950"/>
            <a:ext cx="438150" cy="474663"/>
          </a:xfrm>
          <a:prstGeom prst="rect">
            <a:avLst/>
          </a:prstGeom>
          <a:solidFill>
            <a:schemeClr val="accent2"/>
          </a:solidFill>
          <a:ln w="9525">
            <a:noFill/>
            <a:miter lim="800000"/>
            <a:headEnd/>
            <a:tailEnd/>
          </a:ln>
        </p:spPr>
        <p:txBody>
          <a:bodyPr wrap="none" anchor="ctr"/>
          <a:lstStyle/>
          <a:p>
            <a:pPr algn="ctr" eaLnBrk="1" hangingPunct="1"/>
            <a:endParaRPr kumimoji="1" lang="en-US" b="0" baseline="0">
              <a:latin typeface="Tahoma" pitchFamily="34" charset="0"/>
            </a:endParaRPr>
          </a:p>
        </p:txBody>
      </p:sp>
      <p:sp>
        <p:nvSpPr>
          <p:cNvPr id="23556"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w="9525">
            <a:noFill/>
            <a:miter lim="800000"/>
            <a:headEnd/>
            <a:tailEnd/>
          </a:ln>
        </p:spPr>
        <p:txBody>
          <a:bodyPr wrap="none" anchor="ctr"/>
          <a:lstStyle/>
          <a:p>
            <a:pPr algn="ctr" eaLnBrk="1" hangingPunct="1"/>
            <a:endParaRPr kumimoji="1" lang="en-US" b="0" baseline="0">
              <a:latin typeface="Tahoma" pitchFamily="34" charset="0"/>
            </a:endParaRPr>
          </a:p>
        </p:txBody>
      </p:sp>
      <p:sp>
        <p:nvSpPr>
          <p:cNvPr id="23557" name="Rectangle 4"/>
          <p:cNvSpPr>
            <a:spLocks noChangeArrowheads="1"/>
          </p:cNvSpPr>
          <p:nvPr/>
        </p:nvSpPr>
        <p:spPr bwMode="ltGray">
          <a:xfrm>
            <a:off x="490538" y="530225"/>
            <a:ext cx="422275" cy="474663"/>
          </a:xfrm>
          <a:prstGeom prst="rect">
            <a:avLst/>
          </a:prstGeom>
          <a:solidFill>
            <a:schemeClr val="folHlink"/>
          </a:solidFill>
          <a:ln w="9525">
            <a:noFill/>
            <a:miter lim="800000"/>
            <a:headEnd/>
            <a:tailEnd/>
          </a:ln>
        </p:spPr>
        <p:txBody>
          <a:bodyPr wrap="none" anchor="ctr"/>
          <a:lstStyle/>
          <a:p>
            <a:pPr algn="ctr" eaLnBrk="1" hangingPunct="1"/>
            <a:endParaRPr kumimoji="1" lang="en-US" b="0" baseline="0">
              <a:latin typeface="Tahoma" pitchFamily="34" charset="0"/>
            </a:endParaRPr>
          </a:p>
        </p:txBody>
      </p:sp>
      <p:sp>
        <p:nvSpPr>
          <p:cNvPr id="23558"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w="9525">
            <a:noFill/>
            <a:miter lim="800000"/>
            <a:headEnd/>
            <a:tailEnd/>
          </a:ln>
        </p:spPr>
        <p:txBody>
          <a:bodyPr wrap="none" anchor="ctr"/>
          <a:lstStyle/>
          <a:p>
            <a:pPr algn="ctr" eaLnBrk="1" hangingPunct="1"/>
            <a:endParaRPr kumimoji="1" lang="en-US" b="0" baseline="0">
              <a:latin typeface="Tahoma" pitchFamily="34" charset="0"/>
            </a:endParaRPr>
          </a:p>
        </p:txBody>
      </p:sp>
      <p:sp>
        <p:nvSpPr>
          <p:cNvPr id="23559"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w="9525">
            <a:noFill/>
            <a:miter lim="800000"/>
            <a:headEnd/>
            <a:tailEnd/>
          </a:ln>
        </p:spPr>
        <p:txBody>
          <a:bodyPr wrap="none" anchor="ctr"/>
          <a:lstStyle/>
          <a:p>
            <a:pPr algn="ctr" eaLnBrk="1" hangingPunct="1"/>
            <a:endParaRPr kumimoji="1" lang="en-US" b="0" baseline="0">
              <a:latin typeface="Tahoma" pitchFamily="34" charset="0"/>
            </a:endParaRPr>
          </a:p>
        </p:txBody>
      </p:sp>
      <p:sp>
        <p:nvSpPr>
          <p:cNvPr id="23560" name="Rectangle 7"/>
          <p:cNvSpPr>
            <a:spLocks noChangeArrowheads="1"/>
          </p:cNvSpPr>
          <p:nvPr/>
        </p:nvSpPr>
        <p:spPr bwMode="gray">
          <a:xfrm>
            <a:off x="711200" y="0"/>
            <a:ext cx="31750" cy="1052513"/>
          </a:xfrm>
          <a:prstGeom prst="rect">
            <a:avLst/>
          </a:prstGeom>
          <a:solidFill>
            <a:schemeClr val="bg2"/>
          </a:solidFill>
          <a:ln w="9525">
            <a:noFill/>
            <a:miter lim="800000"/>
            <a:headEnd/>
            <a:tailEnd/>
          </a:ln>
        </p:spPr>
        <p:txBody>
          <a:bodyPr wrap="none" anchor="ctr"/>
          <a:lstStyle/>
          <a:p>
            <a:pPr algn="ctr" eaLnBrk="1" hangingPunct="1"/>
            <a:endParaRPr kumimoji="1" lang="en-US" b="0" baseline="0">
              <a:latin typeface="Tahoma" pitchFamily="34" charset="0"/>
            </a:endParaRPr>
          </a:p>
        </p:txBody>
      </p:sp>
      <p:sp>
        <p:nvSpPr>
          <p:cNvPr id="23561"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w="9525">
            <a:noFill/>
            <a:miter lim="800000"/>
            <a:headEnd/>
            <a:tailEnd/>
          </a:ln>
        </p:spPr>
        <p:txBody>
          <a:bodyPr wrap="none" anchor="ctr"/>
          <a:lstStyle/>
          <a:p>
            <a:pPr algn="ctr" eaLnBrk="1" hangingPunct="1"/>
            <a:endParaRPr kumimoji="1" lang="en-US" b="0" baseline="0">
              <a:latin typeface="Tahoma" pitchFamily="34" charset="0"/>
            </a:endParaRPr>
          </a:p>
        </p:txBody>
      </p:sp>
      <p:sp>
        <p:nvSpPr>
          <p:cNvPr id="23562" name="Text Box 9"/>
          <p:cNvSpPr txBox="1">
            <a:spLocks noChangeArrowheads="1"/>
          </p:cNvSpPr>
          <p:nvPr/>
        </p:nvSpPr>
        <p:spPr bwMode="auto">
          <a:xfrm>
            <a:off x="1143000" y="0"/>
            <a:ext cx="925253" cy="584775"/>
          </a:xfrm>
          <a:prstGeom prst="rect">
            <a:avLst/>
          </a:prstGeom>
          <a:noFill/>
          <a:ln w="9525">
            <a:noFill/>
            <a:miter lim="800000"/>
            <a:headEnd/>
            <a:tailEnd/>
          </a:ln>
        </p:spPr>
        <p:txBody>
          <a:bodyPr wrap="none">
            <a:spAutoFit/>
          </a:bodyPr>
          <a:lstStyle/>
          <a:p>
            <a:r>
              <a:rPr lang="en-US" sz="3200" i="1" baseline="0" dirty="0" smtClean="0">
                <a:solidFill>
                  <a:schemeClr val="hlink"/>
                </a:solidFill>
              </a:rPr>
              <a:t>Ring</a:t>
            </a:r>
            <a:endParaRPr lang="en-US" sz="3200" i="1" baseline="0" dirty="0">
              <a:solidFill>
                <a:schemeClr val="hlink"/>
              </a:solidFill>
            </a:endParaRPr>
          </a:p>
        </p:txBody>
      </p:sp>
      <p:sp>
        <p:nvSpPr>
          <p:cNvPr id="23563" name="Rectangle 10"/>
          <p:cNvSpPr>
            <a:spLocks noChangeArrowheads="1"/>
          </p:cNvSpPr>
          <p:nvPr/>
        </p:nvSpPr>
        <p:spPr bwMode="auto">
          <a:xfrm>
            <a:off x="152400" y="1066800"/>
            <a:ext cx="8839200" cy="946150"/>
          </a:xfrm>
          <a:prstGeom prst="rect">
            <a:avLst/>
          </a:prstGeom>
          <a:noFill/>
          <a:ln w="9525">
            <a:noFill/>
            <a:miter lim="800000"/>
            <a:headEnd/>
            <a:tailEnd/>
          </a:ln>
        </p:spPr>
        <p:txBody>
          <a:bodyPr anchor="ctr">
            <a:spAutoFit/>
          </a:bodyPr>
          <a:lstStyle/>
          <a:p>
            <a:pPr algn="just" eaLnBrk="1" hangingPunct="1"/>
            <a:r>
              <a:rPr lang="en-US" sz="2800" baseline="0"/>
              <a:t>A ring, R = &lt;{…}, •, &gt;, is an algebraic structure with two operations. </a:t>
            </a:r>
          </a:p>
        </p:txBody>
      </p:sp>
      <p:pic>
        <p:nvPicPr>
          <p:cNvPr id="23564" name="Picture 14"/>
          <p:cNvPicPr>
            <a:picLocks noChangeAspect="1" noChangeArrowheads="1"/>
          </p:cNvPicPr>
          <p:nvPr/>
        </p:nvPicPr>
        <p:blipFill>
          <a:blip r:embed="rId3"/>
          <a:srcRect/>
          <a:stretch>
            <a:fillRect/>
          </a:stretch>
        </p:blipFill>
        <p:spPr bwMode="auto">
          <a:xfrm>
            <a:off x="1106488" y="3008313"/>
            <a:ext cx="7504112" cy="324008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Number Placeholder 1"/>
          <p:cNvSpPr>
            <a:spLocks noGrp="1"/>
          </p:cNvSpPr>
          <p:nvPr>
            <p:ph type="sldNum" sz="quarter" idx="12"/>
          </p:nvPr>
        </p:nvSpPr>
        <p:spPr>
          <a:noFill/>
        </p:spPr>
        <p:txBody>
          <a:bodyPr/>
          <a:lstStyle/>
          <a:p>
            <a:endParaRPr lang="en-US" dirty="0"/>
          </a:p>
        </p:txBody>
      </p:sp>
      <p:sp>
        <p:nvSpPr>
          <p:cNvPr id="24579" name="Rectangle 2"/>
          <p:cNvSpPr>
            <a:spLocks noChangeArrowheads="1"/>
          </p:cNvSpPr>
          <p:nvPr/>
        </p:nvSpPr>
        <p:spPr bwMode="ltGray">
          <a:xfrm>
            <a:off x="366713" y="107950"/>
            <a:ext cx="438150" cy="474663"/>
          </a:xfrm>
          <a:prstGeom prst="rect">
            <a:avLst/>
          </a:prstGeom>
          <a:solidFill>
            <a:schemeClr val="accent2"/>
          </a:solidFill>
          <a:ln w="9525">
            <a:noFill/>
            <a:miter lim="800000"/>
            <a:headEnd/>
            <a:tailEnd/>
          </a:ln>
        </p:spPr>
        <p:txBody>
          <a:bodyPr wrap="none" anchor="ctr"/>
          <a:lstStyle/>
          <a:p>
            <a:pPr algn="ctr" eaLnBrk="1" hangingPunct="1"/>
            <a:endParaRPr kumimoji="1" lang="en-US" b="0" baseline="0">
              <a:latin typeface="Tahoma" pitchFamily="34" charset="0"/>
            </a:endParaRPr>
          </a:p>
        </p:txBody>
      </p:sp>
      <p:sp>
        <p:nvSpPr>
          <p:cNvPr id="24580"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w="9525">
            <a:noFill/>
            <a:miter lim="800000"/>
            <a:headEnd/>
            <a:tailEnd/>
          </a:ln>
        </p:spPr>
        <p:txBody>
          <a:bodyPr wrap="none" anchor="ctr"/>
          <a:lstStyle/>
          <a:p>
            <a:pPr algn="ctr" eaLnBrk="1" hangingPunct="1"/>
            <a:endParaRPr kumimoji="1" lang="en-US" b="0" baseline="0">
              <a:latin typeface="Tahoma" pitchFamily="34" charset="0"/>
            </a:endParaRPr>
          </a:p>
        </p:txBody>
      </p:sp>
      <p:sp>
        <p:nvSpPr>
          <p:cNvPr id="24581" name="Rectangle 4"/>
          <p:cNvSpPr>
            <a:spLocks noChangeArrowheads="1"/>
          </p:cNvSpPr>
          <p:nvPr/>
        </p:nvSpPr>
        <p:spPr bwMode="ltGray">
          <a:xfrm>
            <a:off x="490538" y="530225"/>
            <a:ext cx="422275" cy="474663"/>
          </a:xfrm>
          <a:prstGeom prst="rect">
            <a:avLst/>
          </a:prstGeom>
          <a:solidFill>
            <a:schemeClr val="folHlink"/>
          </a:solidFill>
          <a:ln w="9525">
            <a:noFill/>
            <a:miter lim="800000"/>
            <a:headEnd/>
            <a:tailEnd/>
          </a:ln>
        </p:spPr>
        <p:txBody>
          <a:bodyPr wrap="none" anchor="ctr"/>
          <a:lstStyle/>
          <a:p>
            <a:pPr algn="ctr" eaLnBrk="1" hangingPunct="1"/>
            <a:endParaRPr kumimoji="1" lang="en-US" b="0" baseline="0">
              <a:latin typeface="Tahoma" pitchFamily="34" charset="0"/>
            </a:endParaRPr>
          </a:p>
        </p:txBody>
      </p:sp>
      <p:sp>
        <p:nvSpPr>
          <p:cNvPr id="24582"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w="9525">
            <a:noFill/>
            <a:miter lim="800000"/>
            <a:headEnd/>
            <a:tailEnd/>
          </a:ln>
        </p:spPr>
        <p:txBody>
          <a:bodyPr wrap="none" anchor="ctr"/>
          <a:lstStyle/>
          <a:p>
            <a:pPr algn="ctr" eaLnBrk="1" hangingPunct="1"/>
            <a:endParaRPr kumimoji="1" lang="en-US" b="0" baseline="0">
              <a:latin typeface="Tahoma" pitchFamily="34" charset="0"/>
            </a:endParaRPr>
          </a:p>
        </p:txBody>
      </p:sp>
      <p:sp>
        <p:nvSpPr>
          <p:cNvPr id="24583"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w="9525">
            <a:noFill/>
            <a:miter lim="800000"/>
            <a:headEnd/>
            <a:tailEnd/>
          </a:ln>
        </p:spPr>
        <p:txBody>
          <a:bodyPr wrap="none" anchor="ctr"/>
          <a:lstStyle/>
          <a:p>
            <a:pPr algn="ctr" eaLnBrk="1" hangingPunct="1"/>
            <a:endParaRPr kumimoji="1" lang="en-US" b="0" baseline="0">
              <a:latin typeface="Tahoma" pitchFamily="34" charset="0"/>
            </a:endParaRPr>
          </a:p>
        </p:txBody>
      </p:sp>
      <p:sp>
        <p:nvSpPr>
          <p:cNvPr id="24584" name="Rectangle 7"/>
          <p:cNvSpPr>
            <a:spLocks noChangeArrowheads="1"/>
          </p:cNvSpPr>
          <p:nvPr/>
        </p:nvSpPr>
        <p:spPr bwMode="gray">
          <a:xfrm>
            <a:off x="711200" y="0"/>
            <a:ext cx="31750" cy="1052513"/>
          </a:xfrm>
          <a:prstGeom prst="rect">
            <a:avLst/>
          </a:prstGeom>
          <a:solidFill>
            <a:schemeClr val="bg2"/>
          </a:solidFill>
          <a:ln w="9525">
            <a:noFill/>
            <a:miter lim="800000"/>
            <a:headEnd/>
            <a:tailEnd/>
          </a:ln>
        </p:spPr>
        <p:txBody>
          <a:bodyPr wrap="none" anchor="ctr"/>
          <a:lstStyle/>
          <a:p>
            <a:pPr algn="ctr" eaLnBrk="1" hangingPunct="1"/>
            <a:endParaRPr kumimoji="1" lang="en-US" b="0" baseline="0">
              <a:latin typeface="Tahoma" pitchFamily="34" charset="0"/>
            </a:endParaRPr>
          </a:p>
        </p:txBody>
      </p:sp>
      <p:sp>
        <p:nvSpPr>
          <p:cNvPr id="24585"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w="9525">
            <a:noFill/>
            <a:miter lim="800000"/>
            <a:headEnd/>
            <a:tailEnd/>
          </a:ln>
        </p:spPr>
        <p:txBody>
          <a:bodyPr wrap="none" anchor="ctr"/>
          <a:lstStyle/>
          <a:p>
            <a:pPr algn="ctr" eaLnBrk="1" hangingPunct="1"/>
            <a:endParaRPr kumimoji="1" lang="en-US" b="0" baseline="0">
              <a:latin typeface="Tahoma" pitchFamily="34" charset="0"/>
            </a:endParaRPr>
          </a:p>
        </p:txBody>
      </p:sp>
      <p:sp>
        <p:nvSpPr>
          <p:cNvPr id="24587" name="Text Box 10"/>
          <p:cNvSpPr txBox="1">
            <a:spLocks noChangeArrowheads="1"/>
          </p:cNvSpPr>
          <p:nvPr/>
        </p:nvSpPr>
        <p:spPr bwMode="auto">
          <a:xfrm>
            <a:off x="1066800" y="533400"/>
            <a:ext cx="184731" cy="400110"/>
          </a:xfrm>
          <a:prstGeom prst="rect">
            <a:avLst/>
          </a:prstGeom>
          <a:solidFill>
            <a:schemeClr val="folHlink"/>
          </a:solidFill>
          <a:ln w="9525">
            <a:noFill/>
            <a:miter lim="800000"/>
            <a:headEnd/>
            <a:tailEnd/>
          </a:ln>
        </p:spPr>
        <p:txBody>
          <a:bodyPr wrap="none">
            <a:spAutoFit/>
          </a:bodyPr>
          <a:lstStyle/>
          <a:p>
            <a:endParaRPr lang="en-US" sz="2000" i="1" baseline="0" dirty="0">
              <a:solidFill>
                <a:schemeClr val="bg1"/>
              </a:solidFill>
            </a:endParaRPr>
          </a:p>
        </p:txBody>
      </p:sp>
      <p:sp>
        <p:nvSpPr>
          <p:cNvPr id="24588" name="Rectangle 11"/>
          <p:cNvSpPr>
            <a:spLocks noChangeArrowheads="1"/>
          </p:cNvSpPr>
          <p:nvPr/>
        </p:nvSpPr>
        <p:spPr bwMode="auto">
          <a:xfrm>
            <a:off x="152400" y="1219200"/>
            <a:ext cx="8839200" cy="2092881"/>
          </a:xfrm>
          <a:prstGeom prst="rect">
            <a:avLst/>
          </a:prstGeom>
          <a:noFill/>
          <a:ln w="9525">
            <a:noFill/>
            <a:miter lim="800000"/>
            <a:headEnd/>
            <a:tailEnd/>
          </a:ln>
        </p:spPr>
        <p:txBody>
          <a:bodyPr anchor="ctr">
            <a:spAutoFit/>
          </a:bodyPr>
          <a:lstStyle/>
          <a:p>
            <a:pPr algn="just" eaLnBrk="1" hangingPunct="1">
              <a:lnSpc>
                <a:spcPct val="125000"/>
              </a:lnSpc>
              <a:spcAft>
                <a:spcPct val="70000"/>
              </a:spcAft>
            </a:pPr>
            <a:r>
              <a:rPr lang="en-US" sz="2600" baseline="0" dirty="0"/>
              <a:t>The set Z with two operations, addition and multiplication, is a </a:t>
            </a:r>
            <a:r>
              <a:rPr lang="en-US" sz="2600" baseline="0" dirty="0">
                <a:solidFill>
                  <a:srgbClr val="C00000"/>
                </a:solidFill>
              </a:rPr>
              <a:t>commutative ring. </a:t>
            </a:r>
            <a:r>
              <a:rPr lang="en-US" sz="2600" baseline="0" dirty="0"/>
              <a:t>We show it by R = &lt;Z, +, ×&gt;. Addition satisfies all of the five properties; multiplication satisfies only three properties.</a:t>
            </a:r>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Number Placeholder 1"/>
          <p:cNvSpPr>
            <a:spLocks noGrp="1"/>
          </p:cNvSpPr>
          <p:nvPr>
            <p:ph type="sldNum" sz="quarter" idx="12"/>
          </p:nvPr>
        </p:nvSpPr>
        <p:spPr>
          <a:noFill/>
        </p:spPr>
        <p:txBody>
          <a:bodyPr/>
          <a:lstStyle/>
          <a:p>
            <a:endParaRPr lang="en-US" dirty="0"/>
          </a:p>
        </p:txBody>
      </p:sp>
      <p:sp>
        <p:nvSpPr>
          <p:cNvPr id="25603" name="Rectangle 2"/>
          <p:cNvSpPr>
            <a:spLocks noChangeArrowheads="1"/>
          </p:cNvSpPr>
          <p:nvPr/>
        </p:nvSpPr>
        <p:spPr bwMode="ltGray">
          <a:xfrm>
            <a:off x="366713" y="107950"/>
            <a:ext cx="438150" cy="474663"/>
          </a:xfrm>
          <a:prstGeom prst="rect">
            <a:avLst/>
          </a:prstGeom>
          <a:solidFill>
            <a:schemeClr val="accent2"/>
          </a:solidFill>
          <a:ln w="9525">
            <a:noFill/>
            <a:miter lim="800000"/>
            <a:headEnd/>
            <a:tailEnd/>
          </a:ln>
        </p:spPr>
        <p:txBody>
          <a:bodyPr wrap="none" anchor="ctr"/>
          <a:lstStyle/>
          <a:p>
            <a:pPr algn="ctr" eaLnBrk="1" hangingPunct="1"/>
            <a:endParaRPr kumimoji="1" lang="en-US" b="0" baseline="0">
              <a:latin typeface="Tahoma" pitchFamily="34" charset="0"/>
            </a:endParaRPr>
          </a:p>
        </p:txBody>
      </p:sp>
      <p:sp>
        <p:nvSpPr>
          <p:cNvPr id="25604"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w="9525">
            <a:noFill/>
            <a:miter lim="800000"/>
            <a:headEnd/>
            <a:tailEnd/>
          </a:ln>
        </p:spPr>
        <p:txBody>
          <a:bodyPr wrap="none" anchor="ctr"/>
          <a:lstStyle/>
          <a:p>
            <a:pPr algn="ctr" eaLnBrk="1" hangingPunct="1"/>
            <a:endParaRPr kumimoji="1" lang="en-US" b="0" baseline="0">
              <a:latin typeface="Tahoma" pitchFamily="34" charset="0"/>
            </a:endParaRPr>
          </a:p>
        </p:txBody>
      </p:sp>
      <p:sp>
        <p:nvSpPr>
          <p:cNvPr id="25605" name="Rectangle 4"/>
          <p:cNvSpPr>
            <a:spLocks noChangeArrowheads="1"/>
          </p:cNvSpPr>
          <p:nvPr/>
        </p:nvSpPr>
        <p:spPr bwMode="ltGray">
          <a:xfrm>
            <a:off x="490538" y="530225"/>
            <a:ext cx="422275" cy="474663"/>
          </a:xfrm>
          <a:prstGeom prst="rect">
            <a:avLst/>
          </a:prstGeom>
          <a:solidFill>
            <a:schemeClr val="folHlink"/>
          </a:solidFill>
          <a:ln w="9525">
            <a:noFill/>
            <a:miter lim="800000"/>
            <a:headEnd/>
            <a:tailEnd/>
          </a:ln>
        </p:spPr>
        <p:txBody>
          <a:bodyPr wrap="none" anchor="ctr"/>
          <a:lstStyle/>
          <a:p>
            <a:pPr algn="ctr" eaLnBrk="1" hangingPunct="1"/>
            <a:endParaRPr kumimoji="1" lang="en-US" b="0" baseline="0">
              <a:latin typeface="Tahoma" pitchFamily="34" charset="0"/>
            </a:endParaRPr>
          </a:p>
        </p:txBody>
      </p:sp>
      <p:sp>
        <p:nvSpPr>
          <p:cNvPr id="25606"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w="9525">
            <a:noFill/>
            <a:miter lim="800000"/>
            <a:headEnd/>
            <a:tailEnd/>
          </a:ln>
        </p:spPr>
        <p:txBody>
          <a:bodyPr wrap="none" anchor="ctr"/>
          <a:lstStyle/>
          <a:p>
            <a:pPr algn="ctr" eaLnBrk="1" hangingPunct="1"/>
            <a:endParaRPr kumimoji="1" lang="en-US" b="0" baseline="0">
              <a:latin typeface="Tahoma" pitchFamily="34" charset="0"/>
            </a:endParaRPr>
          </a:p>
        </p:txBody>
      </p:sp>
      <p:sp>
        <p:nvSpPr>
          <p:cNvPr id="25607"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w="9525">
            <a:noFill/>
            <a:miter lim="800000"/>
            <a:headEnd/>
            <a:tailEnd/>
          </a:ln>
        </p:spPr>
        <p:txBody>
          <a:bodyPr wrap="none" anchor="ctr"/>
          <a:lstStyle/>
          <a:p>
            <a:pPr algn="ctr" eaLnBrk="1" hangingPunct="1"/>
            <a:endParaRPr kumimoji="1" lang="en-US" b="0" baseline="0">
              <a:latin typeface="Tahoma" pitchFamily="34" charset="0"/>
            </a:endParaRPr>
          </a:p>
        </p:txBody>
      </p:sp>
      <p:sp>
        <p:nvSpPr>
          <p:cNvPr id="25608" name="Rectangle 7"/>
          <p:cNvSpPr>
            <a:spLocks noChangeArrowheads="1"/>
          </p:cNvSpPr>
          <p:nvPr/>
        </p:nvSpPr>
        <p:spPr bwMode="gray">
          <a:xfrm>
            <a:off x="711200" y="0"/>
            <a:ext cx="31750" cy="1052513"/>
          </a:xfrm>
          <a:prstGeom prst="rect">
            <a:avLst/>
          </a:prstGeom>
          <a:solidFill>
            <a:schemeClr val="bg2"/>
          </a:solidFill>
          <a:ln w="9525">
            <a:noFill/>
            <a:miter lim="800000"/>
            <a:headEnd/>
            <a:tailEnd/>
          </a:ln>
        </p:spPr>
        <p:txBody>
          <a:bodyPr wrap="none" anchor="ctr"/>
          <a:lstStyle/>
          <a:p>
            <a:pPr algn="ctr" eaLnBrk="1" hangingPunct="1"/>
            <a:endParaRPr kumimoji="1" lang="en-US" b="0" baseline="0">
              <a:latin typeface="Tahoma" pitchFamily="34" charset="0"/>
            </a:endParaRPr>
          </a:p>
        </p:txBody>
      </p:sp>
      <p:sp>
        <p:nvSpPr>
          <p:cNvPr id="25609"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w="9525">
            <a:noFill/>
            <a:miter lim="800000"/>
            <a:headEnd/>
            <a:tailEnd/>
          </a:ln>
        </p:spPr>
        <p:txBody>
          <a:bodyPr wrap="none" anchor="ctr"/>
          <a:lstStyle/>
          <a:p>
            <a:pPr algn="ctr" eaLnBrk="1" hangingPunct="1"/>
            <a:endParaRPr kumimoji="1" lang="en-US" b="0" baseline="0">
              <a:latin typeface="Tahoma" pitchFamily="34" charset="0"/>
            </a:endParaRPr>
          </a:p>
        </p:txBody>
      </p:sp>
      <p:sp>
        <p:nvSpPr>
          <p:cNvPr id="25610" name="Text Box 9"/>
          <p:cNvSpPr txBox="1">
            <a:spLocks noChangeArrowheads="1"/>
          </p:cNvSpPr>
          <p:nvPr/>
        </p:nvSpPr>
        <p:spPr bwMode="auto">
          <a:xfrm>
            <a:off x="1143000" y="0"/>
            <a:ext cx="1063112" cy="584775"/>
          </a:xfrm>
          <a:prstGeom prst="rect">
            <a:avLst/>
          </a:prstGeom>
          <a:noFill/>
          <a:ln w="9525">
            <a:noFill/>
            <a:miter lim="800000"/>
            <a:headEnd/>
            <a:tailEnd/>
          </a:ln>
        </p:spPr>
        <p:txBody>
          <a:bodyPr wrap="none">
            <a:spAutoFit/>
          </a:bodyPr>
          <a:lstStyle/>
          <a:p>
            <a:r>
              <a:rPr lang="en-US" sz="3200" i="1" baseline="0" dirty="0" smtClean="0">
                <a:solidFill>
                  <a:schemeClr val="hlink"/>
                </a:solidFill>
              </a:rPr>
              <a:t> </a:t>
            </a:r>
            <a:r>
              <a:rPr lang="en-US" sz="3200" i="1" baseline="0" dirty="0">
                <a:solidFill>
                  <a:schemeClr val="hlink"/>
                </a:solidFill>
              </a:rPr>
              <a:t>Field</a:t>
            </a:r>
          </a:p>
        </p:txBody>
      </p:sp>
      <p:sp>
        <p:nvSpPr>
          <p:cNvPr id="25611" name="Rectangle 10"/>
          <p:cNvSpPr>
            <a:spLocks noChangeArrowheads="1"/>
          </p:cNvSpPr>
          <p:nvPr/>
        </p:nvSpPr>
        <p:spPr bwMode="auto">
          <a:xfrm>
            <a:off x="152400" y="1066800"/>
            <a:ext cx="8839200" cy="1800225"/>
          </a:xfrm>
          <a:prstGeom prst="rect">
            <a:avLst/>
          </a:prstGeom>
          <a:noFill/>
          <a:ln w="9525">
            <a:noFill/>
            <a:miter lim="800000"/>
            <a:headEnd/>
            <a:tailEnd/>
          </a:ln>
        </p:spPr>
        <p:txBody>
          <a:bodyPr anchor="ctr">
            <a:spAutoFit/>
          </a:bodyPr>
          <a:lstStyle/>
          <a:p>
            <a:pPr algn="just" eaLnBrk="1" hangingPunct="1"/>
            <a:r>
              <a:rPr lang="en-US" sz="2800" baseline="0" dirty="0"/>
              <a:t>A field, denoted by F = &lt;{…}, •, &gt; is a commutative ring in which the second operation satisfies all five properties defined for the first operation except that the identity of the first operation has no inverse. </a:t>
            </a:r>
          </a:p>
        </p:txBody>
      </p:sp>
      <p:pic>
        <p:nvPicPr>
          <p:cNvPr id="25612" name="Picture 11"/>
          <p:cNvPicPr>
            <a:picLocks noChangeAspect="1" noChangeArrowheads="1"/>
          </p:cNvPicPr>
          <p:nvPr/>
        </p:nvPicPr>
        <p:blipFill>
          <a:blip r:embed="rId3"/>
          <a:srcRect/>
          <a:stretch>
            <a:fillRect/>
          </a:stretch>
        </p:blipFill>
        <p:spPr bwMode="auto">
          <a:xfrm>
            <a:off x="828675" y="3633788"/>
            <a:ext cx="7705725" cy="322421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54032"/>
          </a:xfrm>
        </p:spPr>
        <p:txBody>
          <a:bodyPr>
            <a:normAutofit fontScale="90000"/>
          </a:bodyPr>
          <a:lstStyle/>
          <a:p>
            <a:pPr algn="l"/>
            <a:r>
              <a:rPr lang="en-IN" dirty="0" smtClean="0">
                <a:solidFill>
                  <a:srgbClr val="C00000"/>
                </a:solidFill>
              </a:rPr>
              <a:t>Affine </a:t>
            </a:r>
            <a:r>
              <a:rPr lang="en-IN" dirty="0" smtClean="0">
                <a:solidFill>
                  <a:srgbClr val="C00000"/>
                </a:solidFill>
              </a:rPr>
              <a:t>Cipher: Substitution Cipher</a:t>
            </a:r>
            <a:endParaRPr lang="en-IN" dirty="0">
              <a:solidFill>
                <a:srgbClr val="C00000"/>
              </a:solidFill>
            </a:endParaRPr>
          </a:p>
        </p:txBody>
      </p:sp>
      <p:sp>
        <p:nvSpPr>
          <p:cNvPr id="4" name="Slide Number Placeholder 3"/>
          <p:cNvSpPr>
            <a:spLocks noGrp="1"/>
          </p:cNvSpPr>
          <p:nvPr>
            <p:ph type="sldNum" sz="quarter" idx="12"/>
          </p:nvPr>
        </p:nvSpPr>
        <p:spPr/>
        <p:txBody>
          <a:bodyPr/>
          <a:lstStyle/>
          <a:p>
            <a:fld id="{174EB35F-102C-412E-9E9E-AD64D516541E}" type="slidenum">
              <a:rPr lang="en-IN" smtClean="0"/>
              <a:pPr/>
              <a:t>5</a:t>
            </a:fld>
            <a:endParaRPr lang="en-IN"/>
          </a:p>
        </p:txBody>
      </p:sp>
      <p:pic>
        <p:nvPicPr>
          <p:cNvPr id="1026" name="Picture 2"/>
          <p:cNvPicPr>
            <a:picLocks noGrp="1" noChangeAspect="1" noChangeArrowheads="1"/>
          </p:cNvPicPr>
          <p:nvPr>
            <p:ph idx="1"/>
          </p:nvPr>
        </p:nvPicPr>
        <p:blipFill>
          <a:blip r:embed="rId2"/>
          <a:srcRect/>
          <a:stretch>
            <a:fillRect/>
          </a:stretch>
        </p:blipFill>
        <p:spPr bwMode="auto">
          <a:xfrm>
            <a:off x="571472" y="1142984"/>
            <a:ext cx="8072494" cy="3786214"/>
          </a:xfrm>
          <a:prstGeom prst="rect">
            <a:avLst/>
          </a:prstGeom>
          <a:noFill/>
          <a:ln w="9525">
            <a:noFill/>
            <a:miter lim="800000"/>
            <a:headEnd/>
            <a:tailEnd/>
          </a:ln>
          <a:effectLst/>
        </p:spPr>
      </p:pic>
      <p:sp>
        <p:nvSpPr>
          <p:cNvPr id="7" name="TextBox 6"/>
          <p:cNvSpPr txBox="1"/>
          <p:nvPr/>
        </p:nvSpPr>
        <p:spPr>
          <a:xfrm>
            <a:off x="1142976" y="5214950"/>
            <a:ext cx="6883616" cy="369332"/>
          </a:xfrm>
          <a:prstGeom prst="rect">
            <a:avLst/>
          </a:prstGeom>
          <a:noFill/>
        </p:spPr>
        <p:txBody>
          <a:bodyPr wrap="none" rtlCol="0">
            <a:spAutoFit/>
          </a:bodyPr>
          <a:lstStyle/>
          <a:p>
            <a:r>
              <a:rPr lang="en-IN" b="1" smtClean="0"/>
              <a:t>C = (P X K1 + K2) MOD 26                           P = (C + (-K2) X K1 </a:t>
            </a:r>
            <a:r>
              <a:rPr lang="en-IN" b="1" baseline="30000" smtClean="0"/>
              <a:t>-1 </a:t>
            </a:r>
            <a:r>
              <a:rPr lang="en-IN" b="1" smtClean="0"/>
              <a:t> ) MOD 26</a:t>
            </a:r>
            <a:endParaRPr lang="en-IN" b="1"/>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Number Placeholder 1"/>
          <p:cNvSpPr>
            <a:spLocks noGrp="1"/>
          </p:cNvSpPr>
          <p:nvPr>
            <p:ph type="sldNum" sz="quarter" idx="12"/>
          </p:nvPr>
        </p:nvSpPr>
        <p:spPr>
          <a:noFill/>
        </p:spPr>
        <p:txBody>
          <a:bodyPr/>
          <a:lstStyle/>
          <a:p>
            <a:endParaRPr lang="en-US" dirty="0"/>
          </a:p>
        </p:txBody>
      </p:sp>
      <p:sp>
        <p:nvSpPr>
          <p:cNvPr id="26627" name="Rectangle 2"/>
          <p:cNvSpPr>
            <a:spLocks noChangeArrowheads="1"/>
          </p:cNvSpPr>
          <p:nvPr/>
        </p:nvSpPr>
        <p:spPr bwMode="ltGray">
          <a:xfrm>
            <a:off x="366713" y="107950"/>
            <a:ext cx="438150" cy="474663"/>
          </a:xfrm>
          <a:prstGeom prst="rect">
            <a:avLst/>
          </a:prstGeom>
          <a:solidFill>
            <a:schemeClr val="accent2"/>
          </a:solidFill>
          <a:ln w="9525">
            <a:noFill/>
            <a:miter lim="800000"/>
            <a:headEnd/>
            <a:tailEnd/>
          </a:ln>
        </p:spPr>
        <p:txBody>
          <a:bodyPr wrap="none" anchor="ctr"/>
          <a:lstStyle/>
          <a:p>
            <a:pPr algn="ctr" eaLnBrk="1" hangingPunct="1"/>
            <a:endParaRPr kumimoji="1" lang="en-US" b="0" baseline="0">
              <a:latin typeface="Tahoma" pitchFamily="34" charset="0"/>
            </a:endParaRPr>
          </a:p>
        </p:txBody>
      </p:sp>
      <p:sp>
        <p:nvSpPr>
          <p:cNvPr id="26628"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w="9525">
            <a:noFill/>
            <a:miter lim="800000"/>
            <a:headEnd/>
            <a:tailEnd/>
          </a:ln>
        </p:spPr>
        <p:txBody>
          <a:bodyPr wrap="none" anchor="ctr"/>
          <a:lstStyle/>
          <a:p>
            <a:pPr algn="ctr" eaLnBrk="1" hangingPunct="1"/>
            <a:endParaRPr kumimoji="1" lang="en-US" b="0" baseline="0">
              <a:latin typeface="Tahoma" pitchFamily="34" charset="0"/>
            </a:endParaRPr>
          </a:p>
        </p:txBody>
      </p:sp>
      <p:sp>
        <p:nvSpPr>
          <p:cNvPr id="26629" name="Rectangle 4"/>
          <p:cNvSpPr>
            <a:spLocks noChangeArrowheads="1"/>
          </p:cNvSpPr>
          <p:nvPr/>
        </p:nvSpPr>
        <p:spPr bwMode="ltGray">
          <a:xfrm>
            <a:off x="490538" y="530225"/>
            <a:ext cx="422275" cy="474663"/>
          </a:xfrm>
          <a:prstGeom prst="rect">
            <a:avLst/>
          </a:prstGeom>
          <a:solidFill>
            <a:schemeClr val="folHlink"/>
          </a:solidFill>
          <a:ln w="9525">
            <a:noFill/>
            <a:miter lim="800000"/>
            <a:headEnd/>
            <a:tailEnd/>
          </a:ln>
        </p:spPr>
        <p:txBody>
          <a:bodyPr wrap="none" anchor="ctr"/>
          <a:lstStyle/>
          <a:p>
            <a:pPr algn="ctr" eaLnBrk="1" hangingPunct="1"/>
            <a:endParaRPr kumimoji="1" lang="en-US" b="0" baseline="0">
              <a:latin typeface="Tahoma" pitchFamily="34" charset="0"/>
            </a:endParaRPr>
          </a:p>
        </p:txBody>
      </p:sp>
      <p:sp>
        <p:nvSpPr>
          <p:cNvPr id="26630"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w="9525">
            <a:noFill/>
            <a:miter lim="800000"/>
            <a:headEnd/>
            <a:tailEnd/>
          </a:ln>
        </p:spPr>
        <p:txBody>
          <a:bodyPr wrap="none" anchor="ctr"/>
          <a:lstStyle/>
          <a:p>
            <a:pPr algn="ctr" eaLnBrk="1" hangingPunct="1"/>
            <a:endParaRPr kumimoji="1" lang="en-US" b="0" baseline="0">
              <a:latin typeface="Tahoma" pitchFamily="34" charset="0"/>
            </a:endParaRPr>
          </a:p>
        </p:txBody>
      </p:sp>
      <p:sp>
        <p:nvSpPr>
          <p:cNvPr id="26631"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w="9525">
            <a:noFill/>
            <a:miter lim="800000"/>
            <a:headEnd/>
            <a:tailEnd/>
          </a:ln>
        </p:spPr>
        <p:txBody>
          <a:bodyPr wrap="none" anchor="ctr"/>
          <a:lstStyle/>
          <a:p>
            <a:pPr algn="ctr" eaLnBrk="1" hangingPunct="1"/>
            <a:endParaRPr kumimoji="1" lang="en-US" b="0" baseline="0">
              <a:latin typeface="Tahoma" pitchFamily="34" charset="0"/>
            </a:endParaRPr>
          </a:p>
        </p:txBody>
      </p:sp>
      <p:sp>
        <p:nvSpPr>
          <p:cNvPr id="26632" name="Rectangle 7"/>
          <p:cNvSpPr>
            <a:spLocks noChangeArrowheads="1"/>
          </p:cNvSpPr>
          <p:nvPr/>
        </p:nvSpPr>
        <p:spPr bwMode="gray">
          <a:xfrm>
            <a:off x="711200" y="0"/>
            <a:ext cx="31750" cy="1052513"/>
          </a:xfrm>
          <a:prstGeom prst="rect">
            <a:avLst/>
          </a:prstGeom>
          <a:solidFill>
            <a:schemeClr val="bg2"/>
          </a:solidFill>
          <a:ln w="9525">
            <a:noFill/>
            <a:miter lim="800000"/>
            <a:headEnd/>
            <a:tailEnd/>
          </a:ln>
        </p:spPr>
        <p:txBody>
          <a:bodyPr wrap="none" anchor="ctr"/>
          <a:lstStyle/>
          <a:p>
            <a:pPr algn="ctr" eaLnBrk="1" hangingPunct="1"/>
            <a:endParaRPr kumimoji="1" lang="en-US" b="0" baseline="0">
              <a:latin typeface="Tahoma" pitchFamily="34" charset="0"/>
            </a:endParaRPr>
          </a:p>
        </p:txBody>
      </p:sp>
      <p:sp>
        <p:nvSpPr>
          <p:cNvPr id="26633"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w="9525">
            <a:noFill/>
            <a:miter lim="800000"/>
            <a:headEnd/>
            <a:tailEnd/>
          </a:ln>
        </p:spPr>
        <p:txBody>
          <a:bodyPr wrap="none" anchor="ctr"/>
          <a:lstStyle/>
          <a:p>
            <a:pPr algn="ctr" eaLnBrk="1" hangingPunct="1"/>
            <a:endParaRPr kumimoji="1" lang="en-US" b="0" baseline="0">
              <a:latin typeface="Tahoma" pitchFamily="34" charset="0"/>
            </a:endParaRPr>
          </a:p>
        </p:txBody>
      </p:sp>
      <p:sp>
        <p:nvSpPr>
          <p:cNvPr id="26634" name="Text Box 9"/>
          <p:cNvSpPr txBox="1">
            <a:spLocks noChangeArrowheads="1"/>
          </p:cNvSpPr>
          <p:nvPr/>
        </p:nvSpPr>
        <p:spPr bwMode="auto">
          <a:xfrm>
            <a:off x="1143000" y="0"/>
            <a:ext cx="2093843" cy="584775"/>
          </a:xfrm>
          <a:prstGeom prst="rect">
            <a:avLst/>
          </a:prstGeom>
          <a:noFill/>
          <a:ln w="9525">
            <a:noFill/>
            <a:miter lim="800000"/>
            <a:headEnd/>
            <a:tailEnd/>
          </a:ln>
        </p:spPr>
        <p:txBody>
          <a:bodyPr wrap="none">
            <a:spAutoFit/>
          </a:bodyPr>
          <a:lstStyle/>
          <a:p>
            <a:r>
              <a:rPr lang="en-US" sz="3200" i="1" dirty="0" smtClean="0"/>
              <a:t>Galois Field</a:t>
            </a:r>
            <a:endParaRPr lang="en-US" sz="3200" i="1" baseline="0" dirty="0"/>
          </a:p>
        </p:txBody>
      </p:sp>
      <p:sp>
        <p:nvSpPr>
          <p:cNvPr id="26635" name="Rectangle 10"/>
          <p:cNvSpPr>
            <a:spLocks noChangeArrowheads="1"/>
          </p:cNvSpPr>
          <p:nvPr/>
        </p:nvSpPr>
        <p:spPr bwMode="auto">
          <a:xfrm>
            <a:off x="152400" y="1219200"/>
            <a:ext cx="8839200" cy="1373188"/>
          </a:xfrm>
          <a:prstGeom prst="rect">
            <a:avLst/>
          </a:prstGeom>
          <a:noFill/>
          <a:ln w="9525">
            <a:noFill/>
            <a:miter lim="800000"/>
            <a:headEnd/>
            <a:tailEnd/>
          </a:ln>
        </p:spPr>
        <p:txBody>
          <a:bodyPr anchor="ctr">
            <a:spAutoFit/>
          </a:bodyPr>
          <a:lstStyle/>
          <a:p>
            <a:pPr algn="just" eaLnBrk="1" hangingPunct="1"/>
            <a:r>
              <a:rPr lang="en-US" sz="2800" baseline="0" dirty="0"/>
              <a:t>Galois showed that </a:t>
            </a:r>
            <a:r>
              <a:rPr lang="en-US" sz="2800" baseline="0" dirty="0">
                <a:solidFill>
                  <a:srgbClr val="C00000"/>
                </a:solidFill>
              </a:rPr>
              <a:t>for a field to be finite, the number of elements should be </a:t>
            </a:r>
            <a:r>
              <a:rPr lang="en-US" sz="2800" i="1" baseline="0" dirty="0" err="1">
                <a:solidFill>
                  <a:srgbClr val="C00000"/>
                </a:solidFill>
              </a:rPr>
              <a:t>p</a:t>
            </a:r>
            <a:r>
              <a:rPr lang="en-US" sz="2800" i="1" baseline="30000" dirty="0" err="1">
                <a:solidFill>
                  <a:srgbClr val="C00000"/>
                </a:solidFill>
              </a:rPr>
              <a:t>n</a:t>
            </a:r>
            <a:r>
              <a:rPr lang="en-US" sz="2800" baseline="0" dirty="0">
                <a:solidFill>
                  <a:srgbClr val="C00000"/>
                </a:solidFill>
              </a:rPr>
              <a:t>, </a:t>
            </a:r>
            <a:r>
              <a:rPr lang="en-US" sz="2800" baseline="0" dirty="0"/>
              <a:t>where </a:t>
            </a:r>
            <a:r>
              <a:rPr lang="en-US" sz="2800" i="1" baseline="0" dirty="0"/>
              <a:t>p</a:t>
            </a:r>
            <a:r>
              <a:rPr lang="en-US" sz="2800" baseline="0" dirty="0"/>
              <a:t> is a prime and </a:t>
            </a:r>
            <a:r>
              <a:rPr lang="en-US" sz="2800" i="1" baseline="0" dirty="0"/>
              <a:t>n</a:t>
            </a:r>
            <a:r>
              <a:rPr lang="en-US" sz="2800" baseline="0" dirty="0"/>
              <a:t> is a positive integer. </a:t>
            </a:r>
          </a:p>
        </p:txBody>
      </p:sp>
      <p:sp>
        <p:nvSpPr>
          <p:cNvPr id="26636" name="Text Box 11"/>
          <p:cNvSpPr txBox="1">
            <a:spLocks noChangeArrowheads="1"/>
          </p:cNvSpPr>
          <p:nvPr/>
        </p:nvSpPr>
        <p:spPr bwMode="auto">
          <a:xfrm>
            <a:off x="1147763" y="533400"/>
            <a:ext cx="1874837" cy="457200"/>
          </a:xfrm>
          <a:prstGeom prst="rect">
            <a:avLst/>
          </a:prstGeom>
          <a:noFill/>
          <a:ln w="9525">
            <a:noFill/>
            <a:miter lim="800000"/>
            <a:headEnd/>
            <a:tailEnd/>
          </a:ln>
        </p:spPr>
        <p:txBody>
          <a:bodyPr wrap="none">
            <a:spAutoFit/>
          </a:bodyPr>
          <a:lstStyle/>
          <a:p>
            <a:r>
              <a:rPr lang="en-US" baseline="0">
                <a:solidFill>
                  <a:schemeClr val="folHlink"/>
                </a:solidFill>
              </a:rPr>
              <a:t>Finite Fields </a:t>
            </a:r>
            <a:endParaRPr lang="en-US" sz="2000" i="1" baseline="0"/>
          </a:p>
        </p:txBody>
      </p:sp>
      <p:sp>
        <p:nvSpPr>
          <p:cNvPr id="26637" name="Line 12"/>
          <p:cNvSpPr>
            <a:spLocks noChangeShapeType="1"/>
          </p:cNvSpPr>
          <p:nvPr/>
        </p:nvSpPr>
        <p:spPr bwMode="auto">
          <a:xfrm>
            <a:off x="457200" y="4038600"/>
            <a:ext cx="8153400" cy="0"/>
          </a:xfrm>
          <a:prstGeom prst="line">
            <a:avLst/>
          </a:prstGeom>
          <a:noFill/>
          <a:ln w="76200">
            <a:solidFill>
              <a:srgbClr val="009900"/>
            </a:solidFill>
            <a:round/>
            <a:headEnd/>
            <a:tailEnd/>
          </a:ln>
        </p:spPr>
        <p:txBody>
          <a:bodyPr/>
          <a:lstStyle/>
          <a:p>
            <a:endParaRPr lang="en-IN"/>
          </a:p>
        </p:txBody>
      </p:sp>
      <p:sp>
        <p:nvSpPr>
          <p:cNvPr id="26638" name="Line 13"/>
          <p:cNvSpPr>
            <a:spLocks noChangeShapeType="1"/>
          </p:cNvSpPr>
          <p:nvPr/>
        </p:nvSpPr>
        <p:spPr bwMode="auto">
          <a:xfrm>
            <a:off x="458788" y="5257800"/>
            <a:ext cx="8153400" cy="0"/>
          </a:xfrm>
          <a:prstGeom prst="line">
            <a:avLst/>
          </a:prstGeom>
          <a:noFill/>
          <a:ln w="76200">
            <a:solidFill>
              <a:srgbClr val="009900"/>
            </a:solidFill>
            <a:round/>
            <a:headEnd/>
            <a:tailEnd/>
          </a:ln>
        </p:spPr>
        <p:txBody>
          <a:bodyPr/>
          <a:lstStyle/>
          <a:p>
            <a:endParaRPr lang="en-IN"/>
          </a:p>
        </p:txBody>
      </p:sp>
      <p:sp>
        <p:nvSpPr>
          <p:cNvPr id="26639" name="Rectangle 14"/>
          <p:cNvSpPr>
            <a:spLocks noChangeArrowheads="1"/>
          </p:cNvSpPr>
          <p:nvPr/>
        </p:nvSpPr>
        <p:spPr bwMode="auto">
          <a:xfrm>
            <a:off x="495300" y="4130675"/>
            <a:ext cx="8077200" cy="1066800"/>
          </a:xfrm>
          <a:prstGeom prst="rect">
            <a:avLst/>
          </a:prstGeom>
          <a:solidFill>
            <a:srgbClr val="99FF33"/>
          </a:solidFill>
          <a:ln w="76200" algn="ctr">
            <a:noFill/>
            <a:miter lim="800000"/>
            <a:headEnd/>
            <a:tailEnd/>
          </a:ln>
        </p:spPr>
        <p:txBody>
          <a:bodyPr>
            <a:spAutoFit/>
          </a:bodyPr>
          <a:lstStyle/>
          <a:p>
            <a:pPr algn="ctr"/>
            <a:r>
              <a:rPr lang="en-US" sz="3200" baseline="0">
                <a:latin typeface="Arial" charset="0"/>
              </a:rPr>
              <a:t>A Galois field, GF(</a:t>
            </a:r>
            <a:r>
              <a:rPr lang="en-US" sz="3200" i="1" baseline="0">
                <a:latin typeface="Arial" charset="0"/>
              </a:rPr>
              <a:t>p</a:t>
            </a:r>
            <a:r>
              <a:rPr lang="en-US" sz="3200" i="1" baseline="30000">
                <a:latin typeface="Arial" charset="0"/>
              </a:rPr>
              <a:t>n</a:t>
            </a:r>
            <a:r>
              <a:rPr lang="en-US" sz="3200" baseline="0">
                <a:latin typeface="Arial" charset="0"/>
              </a:rPr>
              <a:t>), is a finite field with </a:t>
            </a:r>
            <a:r>
              <a:rPr lang="en-US" sz="3200" i="1" baseline="0">
                <a:latin typeface="Arial" charset="0"/>
              </a:rPr>
              <a:t>p</a:t>
            </a:r>
            <a:r>
              <a:rPr lang="en-US" sz="3200" i="1" baseline="30000">
                <a:latin typeface="Arial" charset="0"/>
              </a:rPr>
              <a:t>n</a:t>
            </a:r>
            <a:r>
              <a:rPr lang="en-US" sz="3200" baseline="0">
                <a:latin typeface="Arial" charset="0"/>
              </a:rPr>
              <a:t> elements.</a:t>
            </a:r>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5" name="Rectangle 2"/>
          <p:cNvSpPr>
            <a:spLocks noChangeArrowheads="1"/>
          </p:cNvSpPr>
          <p:nvPr/>
        </p:nvSpPr>
        <p:spPr bwMode="ltGray">
          <a:xfrm>
            <a:off x="366713" y="107950"/>
            <a:ext cx="438150" cy="474663"/>
          </a:xfrm>
          <a:prstGeom prst="rect">
            <a:avLst/>
          </a:prstGeom>
          <a:solidFill>
            <a:schemeClr val="accent2"/>
          </a:solidFill>
          <a:ln w="9525">
            <a:noFill/>
            <a:miter lim="800000"/>
            <a:headEnd/>
            <a:tailEnd/>
          </a:ln>
        </p:spPr>
        <p:txBody>
          <a:bodyPr wrap="none" anchor="ctr"/>
          <a:lstStyle/>
          <a:p>
            <a:pPr algn="ctr" eaLnBrk="1" hangingPunct="1"/>
            <a:endParaRPr kumimoji="1" lang="en-US" b="0" baseline="0">
              <a:latin typeface="Tahoma" pitchFamily="34" charset="0"/>
            </a:endParaRPr>
          </a:p>
        </p:txBody>
      </p:sp>
      <p:sp>
        <p:nvSpPr>
          <p:cNvPr id="28676"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w="9525">
            <a:noFill/>
            <a:miter lim="800000"/>
            <a:headEnd/>
            <a:tailEnd/>
          </a:ln>
        </p:spPr>
        <p:txBody>
          <a:bodyPr wrap="none" anchor="ctr"/>
          <a:lstStyle/>
          <a:p>
            <a:pPr algn="ctr" eaLnBrk="1" hangingPunct="1"/>
            <a:endParaRPr kumimoji="1" lang="en-US" b="0" baseline="0">
              <a:latin typeface="Tahoma" pitchFamily="34" charset="0"/>
            </a:endParaRPr>
          </a:p>
        </p:txBody>
      </p:sp>
      <p:sp>
        <p:nvSpPr>
          <p:cNvPr id="28677" name="Rectangle 4"/>
          <p:cNvSpPr>
            <a:spLocks noChangeArrowheads="1"/>
          </p:cNvSpPr>
          <p:nvPr/>
        </p:nvSpPr>
        <p:spPr bwMode="ltGray">
          <a:xfrm>
            <a:off x="490538" y="530225"/>
            <a:ext cx="422275" cy="474663"/>
          </a:xfrm>
          <a:prstGeom prst="rect">
            <a:avLst/>
          </a:prstGeom>
          <a:solidFill>
            <a:schemeClr val="folHlink"/>
          </a:solidFill>
          <a:ln w="9525">
            <a:noFill/>
            <a:miter lim="800000"/>
            <a:headEnd/>
            <a:tailEnd/>
          </a:ln>
        </p:spPr>
        <p:txBody>
          <a:bodyPr wrap="none" anchor="ctr"/>
          <a:lstStyle/>
          <a:p>
            <a:pPr algn="ctr" eaLnBrk="1" hangingPunct="1"/>
            <a:endParaRPr kumimoji="1" lang="en-US" b="0" baseline="0">
              <a:latin typeface="Tahoma" pitchFamily="34" charset="0"/>
            </a:endParaRPr>
          </a:p>
        </p:txBody>
      </p:sp>
      <p:sp>
        <p:nvSpPr>
          <p:cNvPr id="28678"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w="9525">
            <a:noFill/>
            <a:miter lim="800000"/>
            <a:headEnd/>
            <a:tailEnd/>
          </a:ln>
        </p:spPr>
        <p:txBody>
          <a:bodyPr wrap="none" anchor="ctr"/>
          <a:lstStyle/>
          <a:p>
            <a:pPr algn="ctr" eaLnBrk="1" hangingPunct="1"/>
            <a:endParaRPr kumimoji="1" lang="en-US" b="0" baseline="0">
              <a:latin typeface="Tahoma" pitchFamily="34" charset="0"/>
            </a:endParaRPr>
          </a:p>
        </p:txBody>
      </p:sp>
      <p:sp>
        <p:nvSpPr>
          <p:cNvPr id="28679"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w="9525">
            <a:noFill/>
            <a:miter lim="800000"/>
            <a:headEnd/>
            <a:tailEnd/>
          </a:ln>
        </p:spPr>
        <p:txBody>
          <a:bodyPr wrap="none" anchor="ctr"/>
          <a:lstStyle/>
          <a:p>
            <a:pPr algn="ctr" eaLnBrk="1" hangingPunct="1"/>
            <a:endParaRPr kumimoji="1" lang="en-US" b="0" baseline="0">
              <a:latin typeface="Tahoma" pitchFamily="34" charset="0"/>
            </a:endParaRPr>
          </a:p>
        </p:txBody>
      </p:sp>
      <p:sp>
        <p:nvSpPr>
          <p:cNvPr id="28680" name="Rectangle 7"/>
          <p:cNvSpPr>
            <a:spLocks noChangeArrowheads="1"/>
          </p:cNvSpPr>
          <p:nvPr/>
        </p:nvSpPr>
        <p:spPr bwMode="gray">
          <a:xfrm>
            <a:off x="711200" y="0"/>
            <a:ext cx="31750" cy="1052513"/>
          </a:xfrm>
          <a:prstGeom prst="rect">
            <a:avLst/>
          </a:prstGeom>
          <a:solidFill>
            <a:schemeClr val="bg2"/>
          </a:solidFill>
          <a:ln w="9525">
            <a:noFill/>
            <a:miter lim="800000"/>
            <a:headEnd/>
            <a:tailEnd/>
          </a:ln>
        </p:spPr>
        <p:txBody>
          <a:bodyPr wrap="none" anchor="ctr"/>
          <a:lstStyle/>
          <a:p>
            <a:pPr algn="ctr" eaLnBrk="1" hangingPunct="1"/>
            <a:endParaRPr kumimoji="1" lang="en-US" b="0" baseline="0">
              <a:latin typeface="Tahoma" pitchFamily="34" charset="0"/>
            </a:endParaRPr>
          </a:p>
        </p:txBody>
      </p:sp>
      <p:sp>
        <p:nvSpPr>
          <p:cNvPr id="28681"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w="9525">
            <a:noFill/>
            <a:miter lim="800000"/>
            <a:headEnd/>
            <a:tailEnd/>
          </a:ln>
        </p:spPr>
        <p:txBody>
          <a:bodyPr wrap="none" anchor="ctr"/>
          <a:lstStyle/>
          <a:p>
            <a:pPr algn="ctr" eaLnBrk="1" hangingPunct="1"/>
            <a:endParaRPr kumimoji="1" lang="en-US" b="0" baseline="0">
              <a:latin typeface="Tahoma" pitchFamily="34" charset="0"/>
            </a:endParaRPr>
          </a:p>
        </p:txBody>
      </p:sp>
      <p:sp>
        <p:nvSpPr>
          <p:cNvPr id="28682" name="Text Box 9"/>
          <p:cNvSpPr txBox="1">
            <a:spLocks noChangeArrowheads="1"/>
          </p:cNvSpPr>
          <p:nvPr/>
        </p:nvSpPr>
        <p:spPr bwMode="auto">
          <a:xfrm>
            <a:off x="1143000" y="0"/>
            <a:ext cx="3244991" cy="584775"/>
          </a:xfrm>
          <a:prstGeom prst="rect">
            <a:avLst/>
          </a:prstGeom>
          <a:noFill/>
          <a:ln w="9525">
            <a:noFill/>
            <a:miter lim="800000"/>
            <a:headEnd/>
            <a:tailEnd/>
          </a:ln>
        </p:spPr>
        <p:txBody>
          <a:bodyPr wrap="none">
            <a:spAutoFit/>
          </a:bodyPr>
          <a:lstStyle/>
          <a:p>
            <a:r>
              <a:rPr lang="en-US" sz="3200" i="1" dirty="0" smtClean="0"/>
              <a:t>GF(2): An Example</a:t>
            </a:r>
            <a:endParaRPr lang="en-US" sz="3200" i="1" baseline="0" dirty="0"/>
          </a:p>
        </p:txBody>
      </p:sp>
      <p:sp>
        <p:nvSpPr>
          <p:cNvPr id="28684" name="Rectangle 11"/>
          <p:cNvSpPr>
            <a:spLocks noChangeArrowheads="1"/>
          </p:cNvSpPr>
          <p:nvPr/>
        </p:nvSpPr>
        <p:spPr bwMode="auto">
          <a:xfrm>
            <a:off x="152400" y="1143000"/>
            <a:ext cx="8839200" cy="1015663"/>
          </a:xfrm>
          <a:prstGeom prst="rect">
            <a:avLst/>
          </a:prstGeom>
          <a:noFill/>
          <a:ln w="9525">
            <a:noFill/>
            <a:miter lim="800000"/>
            <a:headEnd/>
            <a:tailEnd/>
          </a:ln>
        </p:spPr>
        <p:txBody>
          <a:bodyPr anchor="ctr">
            <a:spAutoFit/>
          </a:bodyPr>
          <a:lstStyle/>
          <a:p>
            <a:pPr algn="just" eaLnBrk="1" hangingPunct="1">
              <a:lnSpc>
                <a:spcPct val="125000"/>
              </a:lnSpc>
              <a:spcAft>
                <a:spcPct val="70000"/>
              </a:spcAft>
            </a:pPr>
            <a:r>
              <a:rPr lang="en-US" sz="2400" baseline="0" dirty="0"/>
              <a:t>A very common field in this category is GF(2) with the set {0, 1} and two operations, addition and </a:t>
            </a:r>
            <a:r>
              <a:rPr lang="en-US" sz="2400" baseline="0" dirty="0" smtClean="0"/>
              <a:t>multiplication.</a:t>
            </a:r>
            <a:endParaRPr lang="en-US" sz="2400" baseline="0" dirty="0"/>
          </a:p>
        </p:txBody>
      </p:sp>
      <p:pic>
        <p:nvPicPr>
          <p:cNvPr id="28685" name="Picture 12"/>
          <p:cNvPicPr>
            <a:picLocks noChangeAspect="1" noChangeArrowheads="1"/>
          </p:cNvPicPr>
          <p:nvPr/>
        </p:nvPicPr>
        <p:blipFill>
          <a:blip r:embed="rId3"/>
          <a:srcRect/>
          <a:stretch>
            <a:fillRect/>
          </a:stretch>
        </p:blipFill>
        <p:spPr bwMode="auto">
          <a:xfrm>
            <a:off x="258763" y="4025900"/>
            <a:ext cx="8656637" cy="14605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Slide Number Placeholder 1"/>
          <p:cNvSpPr>
            <a:spLocks noGrp="1"/>
          </p:cNvSpPr>
          <p:nvPr>
            <p:ph type="sldNum" sz="quarter" idx="12"/>
          </p:nvPr>
        </p:nvSpPr>
        <p:spPr>
          <a:noFill/>
        </p:spPr>
        <p:txBody>
          <a:bodyPr/>
          <a:lstStyle/>
          <a:p>
            <a:endParaRPr lang="en-US" dirty="0"/>
          </a:p>
        </p:txBody>
      </p:sp>
      <p:sp>
        <p:nvSpPr>
          <p:cNvPr id="30723" name="Rectangle 2"/>
          <p:cNvSpPr>
            <a:spLocks noChangeArrowheads="1"/>
          </p:cNvSpPr>
          <p:nvPr/>
        </p:nvSpPr>
        <p:spPr bwMode="ltGray">
          <a:xfrm>
            <a:off x="366713" y="107950"/>
            <a:ext cx="438150" cy="474663"/>
          </a:xfrm>
          <a:prstGeom prst="rect">
            <a:avLst/>
          </a:prstGeom>
          <a:solidFill>
            <a:schemeClr val="accent2"/>
          </a:solidFill>
          <a:ln w="9525">
            <a:noFill/>
            <a:miter lim="800000"/>
            <a:headEnd/>
            <a:tailEnd/>
          </a:ln>
        </p:spPr>
        <p:txBody>
          <a:bodyPr wrap="none" anchor="ctr"/>
          <a:lstStyle/>
          <a:p>
            <a:pPr algn="ctr" eaLnBrk="1" hangingPunct="1"/>
            <a:endParaRPr kumimoji="1" lang="en-US" b="0" baseline="0">
              <a:latin typeface="Tahoma" pitchFamily="34" charset="0"/>
            </a:endParaRPr>
          </a:p>
        </p:txBody>
      </p:sp>
      <p:sp>
        <p:nvSpPr>
          <p:cNvPr id="30724"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w="9525">
            <a:noFill/>
            <a:miter lim="800000"/>
            <a:headEnd/>
            <a:tailEnd/>
          </a:ln>
        </p:spPr>
        <p:txBody>
          <a:bodyPr wrap="none" anchor="ctr"/>
          <a:lstStyle/>
          <a:p>
            <a:pPr algn="ctr" eaLnBrk="1" hangingPunct="1"/>
            <a:endParaRPr kumimoji="1" lang="en-US" b="0" baseline="0">
              <a:latin typeface="Tahoma" pitchFamily="34" charset="0"/>
            </a:endParaRPr>
          </a:p>
        </p:txBody>
      </p:sp>
      <p:sp>
        <p:nvSpPr>
          <p:cNvPr id="30725" name="Rectangle 4"/>
          <p:cNvSpPr>
            <a:spLocks noChangeArrowheads="1"/>
          </p:cNvSpPr>
          <p:nvPr/>
        </p:nvSpPr>
        <p:spPr bwMode="ltGray">
          <a:xfrm>
            <a:off x="490538" y="530225"/>
            <a:ext cx="422275" cy="474663"/>
          </a:xfrm>
          <a:prstGeom prst="rect">
            <a:avLst/>
          </a:prstGeom>
          <a:solidFill>
            <a:schemeClr val="folHlink"/>
          </a:solidFill>
          <a:ln w="9525">
            <a:noFill/>
            <a:miter lim="800000"/>
            <a:headEnd/>
            <a:tailEnd/>
          </a:ln>
        </p:spPr>
        <p:txBody>
          <a:bodyPr wrap="none" anchor="ctr"/>
          <a:lstStyle/>
          <a:p>
            <a:pPr algn="ctr" eaLnBrk="1" hangingPunct="1"/>
            <a:endParaRPr kumimoji="1" lang="en-US" b="0" baseline="0">
              <a:latin typeface="Tahoma" pitchFamily="34" charset="0"/>
            </a:endParaRPr>
          </a:p>
        </p:txBody>
      </p:sp>
      <p:sp>
        <p:nvSpPr>
          <p:cNvPr id="30726"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w="9525">
            <a:noFill/>
            <a:miter lim="800000"/>
            <a:headEnd/>
            <a:tailEnd/>
          </a:ln>
        </p:spPr>
        <p:txBody>
          <a:bodyPr wrap="none" anchor="ctr"/>
          <a:lstStyle/>
          <a:p>
            <a:pPr algn="ctr" eaLnBrk="1" hangingPunct="1"/>
            <a:endParaRPr kumimoji="1" lang="en-US" b="0" baseline="0">
              <a:latin typeface="Tahoma" pitchFamily="34" charset="0"/>
            </a:endParaRPr>
          </a:p>
        </p:txBody>
      </p:sp>
      <p:sp>
        <p:nvSpPr>
          <p:cNvPr id="30727"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w="9525">
            <a:noFill/>
            <a:miter lim="800000"/>
            <a:headEnd/>
            <a:tailEnd/>
          </a:ln>
        </p:spPr>
        <p:txBody>
          <a:bodyPr wrap="none" anchor="ctr"/>
          <a:lstStyle/>
          <a:p>
            <a:pPr algn="ctr" eaLnBrk="1" hangingPunct="1"/>
            <a:endParaRPr kumimoji="1" lang="en-US" b="0" baseline="0">
              <a:latin typeface="Tahoma" pitchFamily="34" charset="0"/>
            </a:endParaRPr>
          </a:p>
        </p:txBody>
      </p:sp>
      <p:sp>
        <p:nvSpPr>
          <p:cNvPr id="30728" name="Rectangle 7"/>
          <p:cNvSpPr>
            <a:spLocks noChangeArrowheads="1"/>
          </p:cNvSpPr>
          <p:nvPr/>
        </p:nvSpPr>
        <p:spPr bwMode="gray">
          <a:xfrm>
            <a:off x="711200" y="0"/>
            <a:ext cx="31750" cy="1052513"/>
          </a:xfrm>
          <a:prstGeom prst="rect">
            <a:avLst/>
          </a:prstGeom>
          <a:solidFill>
            <a:schemeClr val="bg2"/>
          </a:solidFill>
          <a:ln w="9525">
            <a:noFill/>
            <a:miter lim="800000"/>
            <a:headEnd/>
            <a:tailEnd/>
          </a:ln>
        </p:spPr>
        <p:txBody>
          <a:bodyPr wrap="none" anchor="ctr"/>
          <a:lstStyle/>
          <a:p>
            <a:pPr algn="ctr" eaLnBrk="1" hangingPunct="1"/>
            <a:endParaRPr kumimoji="1" lang="en-US" b="0" baseline="0">
              <a:latin typeface="Tahoma" pitchFamily="34" charset="0"/>
            </a:endParaRPr>
          </a:p>
        </p:txBody>
      </p:sp>
      <p:sp>
        <p:nvSpPr>
          <p:cNvPr id="30729"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w="9525">
            <a:noFill/>
            <a:miter lim="800000"/>
            <a:headEnd/>
            <a:tailEnd/>
          </a:ln>
        </p:spPr>
        <p:txBody>
          <a:bodyPr wrap="none" anchor="ctr"/>
          <a:lstStyle/>
          <a:p>
            <a:pPr algn="ctr" eaLnBrk="1" hangingPunct="1"/>
            <a:endParaRPr kumimoji="1" lang="en-US" b="0" baseline="0">
              <a:latin typeface="Tahoma" pitchFamily="34" charset="0"/>
            </a:endParaRPr>
          </a:p>
        </p:txBody>
      </p:sp>
      <p:pic>
        <p:nvPicPr>
          <p:cNvPr id="30733" name="Picture 12"/>
          <p:cNvPicPr>
            <a:picLocks noChangeAspect="1" noChangeArrowheads="1"/>
          </p:cNvPicPr>
          <p:nvPr/>
        </p:nvPicPr>
        <p:blipFill>
          <a:blip r:embed="rId3"/>
          <a:srcRect/>
          <a:stretch>
            <a:fillRect/>
          </a:stretch>
        </p:blipFill>
        <p:spPr bwMode="auto">
          <a:xfrm>
            <a:off x="103188" y="2524125"/>
            <a:ext cx="8812212" cy="27336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1746" name="Slide Number Placeholder 1"/>
          <p:cNvSpPr>
            <a:spLocks noGrp="1"/>
          </p:cNvSpPr>
          <p:nvPr>
            <p:ph type="sldNum" sz="quarter" idx="12"/>
          </p:nvPr>
        </p:nvSpPr>
        <p:spPr>
          <a:noFill/>
        </p:spPr>
        <p:txBody>
          <a:bodyPr/>
          <a:lstStyle/>
          <a:p>
            <a:endParaRPr lang="en-US" dirty="0"/>
          </a:p>
        </p:txBody>
      </p:sp>
      <p:sp>
        <p:nvSpPr>
          <p:cNvPr id="1105922" name="Rectangle 2"/>
          <p:cNvSpPr>
            <a:spLocks noChangeArrowheads="1"/>
          </p:cNvSpPr>
          <p:nvPr/>
        </p:nvSpPr>
        <p:spPr bwMode="auto">
          <a:xfrm>
            <a:off x="0" y="0"/>
            <a:ext cx="9144000" cy="1371600"/>
          </a:xfrm>
          <a:prstGeom prst="rect">
            <a:avLst/>
          </a:prstGeom>
          <a:solidFill>
            <a:srgbClr val="33CCFF"/>
          </a:solidFill>
          <a:ln w="9525">
            <a:solidFill>
              <a:schemeClr val="tx1"/>
            </a:solidFill>
            <a:miter lim="800000"/>
            <a:headEnd/>
            <a:tailEnd/>
          </a:ln>
          <a:effectLst/>
        </p:spPr>
        <p:txBody>
          <a:bodyPr wrap="none" anchor="ctr"/>
          <a:lstStyle/>
          <a:p>
            <a:pPr algn="ctr">
              <a:defRPr/>
            </a:pPr>
            <a:endParaRPr lang="en-US" sz="3200" baseline="0">
              <a:effectLst>
                <a:outerShdw blurRad="38100" dist="38100" dir="2700000" algn="tl">
                  <a:srgbClr val="FFFFFF"/>
                </a:outerShdw>
              </a:effectLst>
            </a:endParaRPr>
          </a:p>
        </p:txBody>
      </p:sp>
      <p:sp>
        <p:nvSpPr>
          <p:cNvPr id="1105923" name="Text Box 3"/>
          <p:cNvSpPr txBox="1">
            <a:spLocks noChangeArrowheads="1"/>
          </p:cNvSpPr>
          <p:nvPr/>
        </p:nvSpPr>
        <p:spPr bwMode="auto">
          <a:xfrm>
            <a:off x="228600" y="406400"/>
            <a:ext cx="3784600" cy="579438"/>
          </a:xfrm>
          <a:prstGeom prst="rect">
            <a:avLst/>
          </a:prstGeom>
          <a:noFill/>
          <a:ln w="9525">
            <a:noFill/>
            <a:miter lim="800000"/>
            <a:headEnd/>
            <a:tailEnd/>
          </a:ln>
          <a:effectLst/>
        </p:spPr>
        <p:txBody>
          <a:bodyPr wrap="none">
            <a:spAutoFit/>
          </a:bodyPr>
          <a:lstStyle/>
          <a:p>
            <a:pPr>
              <a:defRPr/>
            </a:pPr>
            <a:r>
              <a:rPr lang="en-US" sz="3200" baseline="0">
                <a:effectLst>
                  <a:outerShdw blurRad="38100" dist="38100" dir="2700000" algn="tl">
                    <a:srgbClr val="C0C0C0"/>
                  </a:outerShdw>
                </a:effectLst>
                <a:latin typeface="Times" pitchFamily="18" charset="0"/>
              </a:rPr>
              <a:t>4-2   GF(2</a:t>
            </a:r>
            <a:r>
              <a:rPr lang="en-US" sz="3200" i="1" baseline="30000">
                <a:effectLst>
                  <a:outerShdw blurRad="38100" dist="38100" dir="2700000" algn="tl">
                    <a:srgbClr val="C0C0C0"/>
                  </a:outerShdw>
                </a:effectLst>
                <a:latin typeface="Times" pitchFamily="18" charset="0"/>
              </a:rPr>
              <a:t>n</a:t>
            </a:r>
            <a:r>
              <a:rPr lang="en-US" sz="3200" baseline="0">
                <a:effectLst>
                  <a:outerShdw blurRad="38100" dist="38100" dir="2700000" algn="tl">
                    <a:srgbClr val="C0C0C0"/>
                  </a:outerShdw>
                </a:effectLst>
                <a:latin typeface="Times" pitchFamily="18" charset="0"/>
              </a:rPr>
              <a:t>) FIELDS</a:t>
            </a:r>
          </a:p>
        </p:txBody>
      </p:sp>
      <p:sp>
        <p:nvSpPr>
          <p:cNvPr id="31749" name="Text Box 4"/>
          <p:cNvSpPr txBox="1">
            <a:spLocks noChangeArrowheads="1"/>
          </p:cNvSpPr>
          <p:nvPr/>
        </p:nvSpPr>
        <p:spPr bwMode="auto">
          <a:xfrm>
            <a:off x="8229600" y="6400800"/>
            <a:ext cx="184150" cy="366713"/>
          </a:xfrm>
          <a:prstGeom prst="rect">
            <a:avLst/>
          </a:prstGeom>
          <a:noFill/>
          <a:ln w="9525">
            <a:noFill/>
            <a:miter lim="800000"/>
            <a:headEnd/>
            <a:tailEnd/>
          </a:ln>
        </p:spPr>
        <p:txBody>
          <a:bodyPr wrap="none">
            <a:spAutoFit/>
          </a:bodyPr>
          <a:lstStyle/>
          <a:p>
            <a:endParaRPr lang="en-US" sz="1800" baseline="0"/>
          </a:p>
        </p:txBody>
      </p:sp>
      <p:sp>
        <p:nvSpPr>
          <p:cNvPr id="1105925" name="Rectangle 5"/>
          <p:cNvSpPr>
            <a:spLocks noChangeArrowheads="1"/>
          </p:cNvSpPr>
          <p:nvPr/>
        </p:nvSpPr>
        <p:spPr bwMode="auto">
          <a:xfrm>
            <a:off x="304800" y="1430338"/>
            <a:ext cx="8229600" cy="4401205"/>
          </a:xfrm>
          <a:prstGeom prst="rect">
            <a:avLst/>
          </a:prstGeom>
          <a:noFill/>
          <a:ln w="9525">
            <a:noFill/>
            <a:miter lim="800000"/>
            <a:headEnd/>
            <a:tailEnd/>
          </a:ln>
          <a:effectLst/>
        </p:spPr>
        <p:txBody>
          <a:bodyPr anchor="ctr">
            <a:spAutoFit/>
          </a:bodyPr>
          <a:lstStyle/>
          <a:p>
            <a:pPr algn="just" eaLnBrk="1" hangingPunct="1">
              <a:defRPr/>
            </a:pPr>
            <a:r>
              <a:rPr lang="en-US" sz="2800" i="1" baseline="0" dirty="0"/>
              <a:t>In cryptography, we often need to use four operations (addition, subtraction, multiplication, and division). In other words, we need to use fields. We can work in GF(2</a:t>
            </a:r>
            <a:r>
              <a:rPr lang="en-US" sz="2800" i="1" baseline="30000" dirty="0"/>
              <a:t>n</a:t>
            </a:r>
            <a:r>
              <a:rPr lang="en-US" sz="2800" i="1" baseline="0" dirty="0"/>
              <a:t>) and uses a set of 2</a:t>
            </a:r>
            <a:r>
              <a:rPr lang="en-US" sz="2800" i="1" baseline="30000" dirty="0"/>
              <a:t>n</a:t>
            </a:r>
            <a:r>
              <a:rPr lang="en-US" sz="2800" i="1" baseline="0" dirty="0"/>
              <a:t> elements. </a:t>
            </a:r>
            <a:r>
              <a:rPr lang="en-US" sz="2800" i="1" baseline="0" dirty="0">
                <a:solidFill>
                  <a:srgbClr val="FF0000"/>
                </a:solidFill>
              </a:rPr>
              <a:t>The elements in this set are n-bit words. </a:t>
            </a:r>
            <a:endParaRPr lang="en-US" sz="2800" i="1" baseline="0" dirty="0" smtClean="0">
              <a:solidFill>
                <a:srgbClr val="FF0000"/>
              </a:solidFill>
            </a:endParaRPr>
          </a:p>
          <a:p>
            <a:pPr algn="just" eaLnBrk="1" hangingPunct="1">
              <a:defRPr/>
            </a:pPr>
            <a:endParaRPr lang="en-US" sz="2800" i="1" dirty="0" smtClean="0">
              <a:solidFill>
                <a:srgbClr val="FF0000"/>
              </a:solidFill>
            </a:endParaRPr>
          </a:p>
          <a:p>
            <a:pPr algn="just" eaLnBrk="1" hangingPunct="1">
              <a:defRPr/>
            </a:pPr>
            <a:r>
              <a:rPr lang="en-US" sz="2800" i="1" baseline="0" dirty="0" smtClean="0">
                <a:solidFill>
                  <a:srgbClr val="FF0000"/>
                </a:solidFill>
              </a:rPr>
              <a:t>We can use GF(P),</a:t>
            </a:r>
            <a:r>
              <a:rPr lang="en-US" sz="2800" i="1" dirty="0" smtClean="0">
                <a:solidFill>
                  <a:srgbClr val="FF0000"/>
                </a:solidFill>
              </a:rPr>
              <a:t> where p is the largest prime number less than 2</a:t>
            </a:r>
            <a:r>
              <a:rPr lang="en-US" sz="2800" i="1" baseline="30000" dirty="0" smtClean="0">
                <a:solidFill>
                  <a:srgbClr val="FF0000"/>
                </a:solidFill>
              </a:rPr>
              <a:t>n</a:t>
            </a:r>
            <a:r>
              <a:rPr lang="en-US" sz="2800" i="1" dirty="0" smtClean="0">
                <a:solidFill>
                  <a:srgbClr val="FF0000"/>
                </a:solidFill>
              </a:rPr>
              <a:t> . It is inefficient as we can not use the integers between p to 2</a:t>
            </a:r>
            <a:r>
              <a:rPr lang="en-US" sz="2800" i="1" baseline="30000" dirty="0" smtClean="0">
                <a:solidFill>
                  <a:srgbClr val="FF0000"/>
                </a:solidFill>
              </a:rPr>
              <a:t>n-1</a:t>
            </a:r>
            <a:r>
              <a:rPr lang="en-US" sz="2800" i="1" dirty="0" smtClean="0">
                <a:solidFill>
                  <a:srgbClr val="FF0000"/>
                </a:solidFill>
              </a:rPr>
              <a:t> . E.g. if n=4; the largest prime will be 13 i.e. we can not use integers 13,14,15.</a:t>
            </a:r>
            <a:endParaRPr lang="en-US" sz="2800" i="1" baseline="0" dirty="0">
              <a:solidFill>
                <a:srgbClr val="FF0000"/>
              </a:solidFill>
            </a:endParaRPr>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Slide Number Placeholder 1"/>
          <p:cNvSpPr>
            <a:spLocks noGrp="1"/>
          </p:cNvSpPr>
          <p:nvPr>
            <p:ph type="sldNum" sz="quarter" idx="12"/>
          </p:nvPr>
        </p:nvSpPr>
        <p:spPr>
          <a:noFill/>
        </p:spPr>
        <p:txBody>
          <a:bodyPr/>
          <a:lstStyle/>
          <a:p>
            <a:endParaRPr lang="en-US" dirty="0"/>
          </a:p>
        </p:txBody>
      </p:sp>
      <p:sp>
        <p:nvSpPr>
          <p:cNvPr id="33795" name="Rectangle 2"/>
          <p:cNvSpPr>
            <a:spLocks noChangeArrowheads="1"/>
          </p:cNvSpPr>
          <p:nvPr/>
        </p:nvSpPr>
        <p:spPr bwMode="ltGray">
          <a:xfrm>
            <a:off x="366713" y="107950"/>
            <a:ext cx="438150" cy="474663"/>
          </a:xfrm>
          <a:prstGeom prst="rect">
            <a:avLst/>
          </a:prstGeom>
          <a:solidFill>
            <a:schemeClr val="accent2"/>
          </a:solidFill>
          <a:ln w="9525">
            <a:noFill/>
            <a:miter lim="800000"/>
            <a:headEnd/>
            <a:tailEnd/>
          </a:ln>
        </p:spPr>
        <p:txBody>
          <a:bodyPr wrap="none" anchor="ctr"/>
          <a:lstStyle/>
          <a:p>
            <a:pPr algn="ctr" eaLnBrk="1" hangingPunct="1"/>
            <a:endParaRPr kumimoji="1" lang="en-US" b="0" baseline="0">
              <a:latin typeface="Tahoma" pitchFamily="34" charset="0"/>
            </a:endParaRPr>
          </a:p>
        </p:txBody>
      </p:sp>
      <p:sp>
        <p:nvSpPr>
          <p:cNvPr id="33796"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w="9525">
            <a:noFill/>
            <a:miter lim="800000"/>
            <a:headEnd/>
            <a:tailEnd/>
          </a:ln>
        </p:spPr>
        <p:txBody>
          <a:bodyPr wrap="none" anchor="ctr"/>
          <a:lstStyle/>
          <a:p>
            <a:pPr algn="ctr" eaLnBrk="1" hangingPunct="1"/>
            <a:endParaRPr kumimoji="1" lang="en-US" b="0" baseline="0">
              <a:latin typeface="Tahoma" pitchFamily="34" charset="0"/>
            </a:endParaRPr>
          </a:p>
        </p:txBody>
      </p:sp>
      <p:sp>
        <p:nvSpPr>
          <p:cNvPr id="33797" name="Rectangle 4"/>
          <p:cNvSpPr>
            <a:spLocks noChangeArrowheads="1"/>
          </p:cNvSpPr>
          <p:nvPr/>
        </p:nvSpPr>
        <p:spPr bwMode="ltGray">
          <a:xfrm>
            <a:off x="490538" y="530225"/>
            <a:ext cx="422275" cy="474663"/>
          </a:xfrm>
          <a:prstGeom prst="rect">
            <a:avLst/>
          </a:prstGeom>
          <a:solidFill>
            <a:schemeClr val="folHlink"/>
          </a:solidFill>
          <a:ln w="9525">
            <a:noFill/>
            <a:miter lim="800000"/>
            <a:headEnd/>
            <a:tailEnd/>
          </a:ln>
        </p:spPr>
        <p:txBody>
          <a:bodyPr wrap="none" anchor="ctr"/>
          <a:lstStyle/>
          <a:p>
            <a:pPr algn="ctr" eaLnBrk="1" hangingPunct="1"/>
            <a:endParaRPr kumimoji="1" lang="en-US" b="0" baseline="0">
              <a:latin typeface="Tahoma" pitchFamily="34" charset="0"/>
            </a:endParaRPr>
          </a:p>
        </p:txBody>
      </p:sp>
      <p:sp>
        <p:nvSpPr>
          <p:cNvPr id="33798"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w="9525">
            <a:noFill/>
            <a:miter lim="800000"/>
            <a:headEnd/>
            <a:tailEnd/>
          </a:ln>
        </p:spPr>
        <p:txBody>
          <a:bodyPr wrap="none" anchor="ctr"/>
          <a:lstStyle/>
          <a:p>
            <a:pPr algn="ctr" eaLnBrk="1" hangingPunct="1"/>
            <a:endParaRPr kumimoji="1" lang="en-US" b="0" baseline="0">
              <a:latin typeface="Tahoma" pitchFamily="34" charset="0"/>
            </a:endParaRPr>
          </a:p>
        </p:txBody>
      </p:sp>
      <p:sp>
        <p:nvSpPr>
          <p:cNvPr id="33799"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w="9525">
            <a:noFill/>
            <a:miter lim="800000"/>
            <a:headEnd/>
            <a:tailEnd/>
          </a:ln>
        </p:spPr>
        <p:txBody>
          <a:bodyPr wrap="none" anchor="ctr"/>
          <a:lstStyle/>
          <a:p>
            <a:pPr algn="ctr" eaLnBrk="1" hangingPunct="1"/>
            <a:endParaRPr kumimoji="1" lang="en-US" b="0" baseline="0">
              <a:latin typeface="Tahoma" pitchFamily="34" charset="0"/>
            </a:endParaRPr>
          </a:p>
        </p:txBody>
      </p:sp>
      <p:sp>
        <p:nvSpPr>
          <p:cNvPr id="33800" name="Rectangle 7"/>
          <p:cNvSpPr>
            <a:spLocks noChangeArrowheads="1"/>
          </p:cNvSpPr>
          <p:nvPr/>
        </p:nvSpPr>
        <p:spPr bwMode="gray">
          <a:xfrm>
            <a:off x="711200" y="0"/>
            <a:ext cx="31750" cy="1052513"/>
          </a:xfrm>
          <a:prstGeom prst="rect">
            <a:avLst/>
          </a:prstGeom>
          <a:solidFill>
            <a:schemeClr val="bg2"/>
          </a:solidFill>
          <a:ln w="9525">
            <a:noFill/>
            <a:miter lim="800000"/>
            <a:headEnd/>
            <a:tailEnd/>
          </a:ln>
        </p:spPr>
        <p:txBody>
          <a:bodyPr wrap="none" anchor="ctr"/>
          <a:lstStyle/>
          <a:p>
            <a:pPr algn="ctr" eaLnBrk="1" hangingPunct="1"/>
            <a:endParaRPr kumimoji="1" lang="en-US" b="0" baseline="0">
              <a:latin typeface="Tahoma" pitchFamily="34" charset="0"/>
            </a:endParaRPr>
          </a:p>
        </p:txBody>
      </p:sp>
      <p:sp>
        <p:nvSpPr>
          <p:cNvPr id="33801"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w="9525">
            <a:noFill/>
            <a:miter lim="800000"/>
            <a:headEnd/>
            <a:tailEnd/>
          </a:ln>
        </p:spPr>
        <p:txBody>
          <a:bodyPr wrap="none" anchor="ctr"/>
          <a:lstStyle/>
          <a:p>
            <a:pPr algn="ctr" eaLnBrk="1" hangingPunct="1"/>
            <a:endParaRPr kumimoji="1" lang="en-US" b="0" baseline="0">
              <a:latin typeface="Tahoma" pitchFamily="34" charset="0"/>
            </a:endParaRPr>
          </a:p>
        </p:txBody>
      </p:sp>
      <p:sp>
        <p:nvSpPr>
          <p:cNvPr id="33802" name="Text Box 9"/>
          <p:cNvSpPr txBox="1">
            <a:spLocks noChangeArrowheads="1"/>
          </p:cNvSpPr>
          <p:nvPr/>
        </p:nvSpPr>
        <p:spPr bwMode="auto">
          <a:xfrm>
            <a:off x="1143000" y="0"/>
            <a:ext cx="2185022" cy="584775"/>
          </a:xfrm>
          <a:prstGeom prst="rect">
            <a:avLst/>
          </a:prstGeom>
          <a:noFill/>
          <a:ln w="9525">
            <a:noFill/>
            <a:miter lim="800000"/>
            <a:headEnd/>
            <a:tailEnd/>
          </a:ln>
        </p:spPr>
        <p:txBody>
          <a:bodyPr wrap="none">
            <a:spAutoFit/>
          </a:bodyPr>
          <a:lstStyle/>
          <a:p>
            <a:r>
              <a:rPr lang="en-US" sz="3200" i="1" baseline="0" dirty="0" smtClean="0">
                <a:solidFill>
                  <a:schemeClr val="hlink"/>
                </a:solidFill>
              </a:rPr>
              <a:t>Polynomials</a:t>
            </a:r>
            <a:endParaRPr lang="en-US" sz="3200" i="1" baseline="0" dirty="0">
              <a:solidFill>
                <a:schemeClr val="hlink"/>
              </a:solidFill>
            </a:endParaRPr>
          </a:p>
        </p:txBody>
      </p:sp>
      <p:sp>
        <p:nvSpPr>
          <p:cNvPr id="33803" name="Rectangle 10"/>
          <p:cNvSpPr>
            <a:spLocks noChangeArrowheads="1"/>
          </p:cNvSpPr>
          <p:nvPr/>
        </p:nvSpPr>
        <p:spPr bwMode="auto">
          <a:xfrm>
            <a:off x="152400" y="1066800"/>
            <a:ext cx="8839200" cy="946150"/>
          </a:xfrm>
          <a:prstGeom prst="rect">
            <a:avLst/>
          </a:prstGeom>
          <a:noFill/>
          <a:ln w="9525">
            <a:noFill/>
            <a:miter lim="800000"/>
            <a:headEnd/>
            <a:tailEnd/>
          </a:ln>
        </p:spPr>
        <p:txBody>
          <a:bodyPr anchor="ctr">
            <a:spAutoFit/>
          </a:bodyPr>
          <a:lstStyle/>
          <a:p>
            <a:pPr algn="just" eaLnBrk="1" hangingPunct="1"/>
            <a:r>
              <a:rPr lang="en-US" sz="2800" baseline="0"/>
              <a:t>A polynomial of degree </a:t>
            </a:r>
            <a:r>
              <a:rPr lang="en-US" sz="2800" i="1" baseline="0"/>
              <a:t>n</a:t>
            </a:r>
            <a:r>
              <a:rPr lang="en-US" sz="2800" baseline="0"/>
              <a:t> − 1 is an expression</a:t>
            </a:r>
          </a:p>
          <a:p>
            <a:pPr algn="just" eaLnBrk="1" hangingPunct="1"/>
            <a:r>
              <a:rPr lang="en-US" sz="2800" baseline="0"/>
              <a:t>of the form</a:t>
            </a:r>
          </a:p>
        </p:txBody>
      </p:sp>
      <p:pic>
        <p:nvPicPr>
          <p:cNvPr id="33804" name="Picture 11"/>
          <p:cNvPicPr>
            <a:picLocks noChangeAspect="1" noChangeArrowheads="1"/>
          </p:cNvPicPr>
          <p:nvPr/>
        </p:nvPicPr>
        <p:blipFill>
          <a:blip r:embed="rId3"/>
          <a:srcRect/>
          <a:stretch>
            <a:fillRect/>
          </a:stretch>
        </p:blipFill>
        <p:spPr bwMode="auto">
          <a:xfrm>
            <a:off x="1098550" y="2133600"/>
            <a:ext cx="6216650" cy="485775"/>
          </a:xfrm>
          <a:prstGeom prst="rect">
            <a:avLst/>
          </a:prstGeom>
          <a:noFill/>
          <a:ln w="9525">
            <a:noFill/>
            <a:miter lim="800000"/>
            <a:headEnd/>
            <a:tailEnd/>
          </a:ln>
        </p:spPr>
      </p:pic>
      <p:sp>
        <p:nvSpPr>
          <p:cNvPr id="33805" name="Rectangle 12"/>
          <p:cNvSpPr>
            <a:spLocks noChangeArrowheads="1"/>
          </p:cNvSpPr>
          <p:nvPr/>
        </p:nvSpPr>
        <p:spPr bwMode="auto">
          <a:xfrm>
            <a:off x="304800" y="3276600"/>
            <a:ext cx="8839200" cy="946150"/>
          </a:xfrm>
          <a:prstGeom prst="rect">
            <a:avLst/>
          </a:prstGeom>
          <a:noFill/>
          <a:ln w="9525">
            <a:noFill/>
            <a:miter lim="800000"/>
            <a:headEnd/>
            <a:tailEnd/>
          </a:ln>
        </p:spPr>
        <p:txBody>
          <a:bodyPr anchor="ctr">
            <a:spAutoFit/>
          </a:bodyPr>
          <a:lstStyle/>
          <a:p>
            <a:pPr algn="just" eaLnBrk="1" hangingPunct="1"/>
            <a:r>
              <a:rPr lang="en-US" sz="2800" baseline="0"/>
              <a:t>where </a:t>
            </a:r>
            <a:r>
              <a:rPr lang="en-US" sz="2800" i="1" baseline="0">
                <a:solidFill>
                  <a:schemeClr val="hlink"/>
                </a:solidFill>
              </a:rPr>
              <a:t>x</a:t>
            </a:r>
            <a:r>
              <a:rPr lang="en-US" sz="2800" i="1" baseline="30000">
                <a:solidFill>
                  <a:schemeClr val="hlink"/>
                </a:solidFill>
              </a:rPr>
              <a:t>i</a:t>
            </a:r>
            <a:r>
              <a:rPr lang="en-US" sz="2800" baseline="0"/>
              <a:t> is called the ith term and </a:t>
            </a:r>
            <a:r>
              <a:rPr lang="en-US" sz="2800" i="1" baseline="0">
                <a:solidFill>
                  <a:schemeClr val="hlink"/>
                </a:solidFill>
              </a:rPr>
              <a:t>a</a:t>
            </a:r>
            <a:r>
              <a:rPr lang="en-US" sz="2800" i="1" baseline="-25000">
                <a:solidFill>
                  <a:schemeClr val="hlink"/>
                </a:solidFill>
              </a:rPr>
              <a:t>i</a:t>
            </a:r>
            <a:r>
              <a:rPr lang="en-US" sz="2800" baseline="0"/>
              <a:t> is called coefficient of the </a:t>
            </a:r>
            <a:r>
              <a:rPr lang="en-US" sz="2800" i="1" baseline="0"/>
              <a:t>i</a:t>
            </a:r>
            <a:r>
              <a:rPr lang="en-US" sz="2800" baseline="0"/>
              <a:t>th term.</a:t>
            </a:r>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Number Placeholder 1"/>
          <p:cNvSpPr>
            <a:spLocks noGrp="1"/>
          </p:cNvSpPr>
          <p:nvPr>
            <p:ph type="sldNum" sz="quarter" idx="12"/>
          </p:nvPr>
        </p:nvSpPr>
        <p:spPr>
          <a:noFill/>
        </p:spPr>
        <p:txBody>
          <a:bodyPr/>
          <a:lstStyle/>
          <a:p>
            <a:endParaRPr lang="en-US" dirty="0"/>
          </a:p>
        </p:txBody>
      </p:sp>
      <p:sp>
        <p:nvSpPr>
          <p:cNvPr id="34819" name="Rectangle 2"/>
          <p:cNvSpPr>
            <a:spLocks noChangeArrowheads="1"/>
          </p:cNvSpPr>
          <p:nvPr/>
        </p:nvSpPr>
        <p:spPr bwMode="ltGray">
          <a:xfrm>
            <a:off x="366713" y="107950"/>
            <a:ext cx="438150" cy="474663"/>
          </a:xfrm>
          <a:prstGeom prst="rect">
            <a:avLst/>
          </a:prstGeom>
          <a:solidFill>
            <a:schemeClr val="accent2"/>
          </a:solidFill>
          <a:ln w="9525">
            <a:noFill/>
            <a:miter lim="800000"/>
            <a:headEnd/>
            <a:tailEnd/>
          </a:ln>
        </p:spPr>
        <p:txBody>
          <a:bodyPr wrap="none" anchor="ctr"/>
          <a:lstStyle/>
          <a:p>
            <a:pPr algn="ctr" eaLnBrk="1" hangingPunct="1"/>
            <a:endParaRPr kumimoji="1" lang="en-US" b="0" baseline="0">
              <a:latin typeface="Tahoma" pitchFamily="34" charset="0"/>
            </a:endParaRPr>
          </a:p>
        </p:txBody>
      </p:sp>
      <p:sp>
        <p:nvSpPr>
          <p:cNvPr id="34820"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w="9525">
            <a:noFill/>
            <a:miter lim="800000"/>
            <a:headEnd/>
            <a:tailEnd/>
          </a:ln>
        </p:spPr>
        <p:txBody>
          <a:bodyPr wrap="none" anchor="ctr"/>
          <a:lstStyle/>
          <a:p>
            <a:pPr algn="ctr" eaLnBrk="1" hangingPunct="1"/>
            <a:endParaRPr kumimoji="1" lang="en-US" b="0" baseline="0">
              <a:latin typeface="Tahoma" pitchFamily="34" charset="0"/>
            </a:endParaRPr>
          </a:p>
        </p:txBody>
      </p:sp>
      <p:sp>
        <p:nvSpPr>
          <p:cNvPr id="34821" name="Rectangle 4"/>
          <p:cNvSpPr>
            <a:spLocks noChangeArrowheads="1"/>
          </p:cNvSpPr>
          <p:nvPr/>
        </p:nvSpPr>
        <p:spPr bwMode="ltGray">
          <a:xfrm>
            <a:off x="490538" y="530225"/>
            <a:ext cx="422275" cy="474663"/>
          </a:xfrm>
          <a:prstGeom prst="rect">
            <a:avLst/>
          </a:prstGeom>
          <a:solidFill>
            <a:schemeClr val="folHlink"/>
          </a:solidFill>
          <a:ln w="9525">
            <a:noFill/>
            <a:miter lim="800000"/>
            <a:headEnd/>
            <a:tailEnd/>
          </a:ln>
        </p:spPr>
        <p:txBody>
          <a:bodyPr wrap="none" anchor="ctr"/>
          <a:lstStyle/>
          <a:p>
            <a:pPr algn="ctr" eaLnBrk="1" hangingPunct="1"/>
            <a:endParaRPr kumimoji="1" lang="en-US" b="0" baseline="0">
              <a:latin typeface="Tahoma" pitchFamily="34" charset="0"/>
            </a:endParaRPr>
          </a:p>
        </p:txBody>
      </p:sp>
      <p:sp>
        <p:nvSpPr>
          <p:cNvPr id="34822"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w="9525">
            <a:noFill/>
            <a:miter lim="800000"/>
            <a:headEnd/>
            <a:tailEnd/>
          </a:ln>
        </p:spPr>
        <p:txBody>
          <a:bodyPr wrap="none" anchor="ctr"/>
          <a:lstStyle/>
          <a:p>
            <a:pPr algn="ctr" eaLnBrk="1" hangingPunct="1"/>
            <a:endParaRPr kumimoji="1" lang="en-US" b="0" baseline="0">
              <a:latin typeface="Tahoma" pitchFamily="34" charset="0"/>
            </a:endParaRPr>
          </a:p>
        </p:txBody>
      </p:sp>
      <p:sp>
        <p:nvSpPr>
          <p:cNvPr id="34823"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w="9525">
            <a:noFill/>
            <a:miter lim="800000"/>
            <a:headEnd/>
            <a:tailEnd/>
          </a:ln>
        </p:spPr>
        <p:txBody>
          <a:bodyPr wrap="none" anchor="ctr"/>
          <a:lstStyle/>
          <a:p>
            <a:pPr algn="ctr" eaLnBrk="1" hangingPunct="1"/>
            <a:endParaRPr kumimoji="1" lang="en-US" b="0" baseline="0">
              <a:latin typeface="Tahoma" pitchFamily="34" charset="0"/>
            </a:endParaRPr>
          </a:p>
        </p:txBody>
      </p:sp>
      <p:sp>
        <p:nvSpPr>
          <p:cNvPr id="34824" name="Rectangle 7"/>
          <p:cNvSpPr>
            <a:spLocks noChangeArrowheads="1"/>
          </p:cNvSpPr>
          <p:nvPr/>
        </p:nvSpPr>
        <p:spPr bwMode="gray">
          <a:xfrm>
            <a:off x="711200" y="0"/>
            <a:ext cx="31750" cy="1052513"/>
          </a:xfrm>
          <a:prstGeom prst="rect">
            <a:avLst/>
          </a:prstGeom>
          <a:solidFill>
            <a:schemeClr val="bg2"/>
          </a:solidFill>
          <a:ln w="9525">
            <a:noFill/>
            <a:miter lim="800000"/>
            <a:headEnd/>
            <a:tailEnd/>
          </a:ln>
        </p:spPr>
        <p:txBody>
          <a:bodyPr wrap="none" anchor="ctr"/>
          <a:lstStyle/>
          <a:p>
            <a:pPr algn="ctr" eaLnBrk="1" hangingPunct="1"/>
            <a:endParaRPr kumimoji="1" lang="en-US" b="0" baseline="0">
              <a:latin typeface="Tahoma" pitchFamily="34" charset="0"/>
            </a:endParaRPr>
          </a:p>
        </p:txBody>
      </p:sp>
      <p:sp>
        <p:nvSpPr>
          <p:cNvPr id="34825"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w="9525">
            <a:noFill/>
            <a:miter lim="800000"/>
            <a:headEnd/>
            <a:tailEnd/>
          </a:ln>
        </p:spPr>
        <p:txBody>
          <a:bodyPr wrap="none" anchor="ctr"/>
          <a:lstStyle/>
          <a:p>
            <a:pPr algn="ctr" eaLnBrk="1" hangingPunct="1"/>
            <a:endParaRPr kumimoji="1" lang="en-US" b="0" baseline="0">
              <a:latin typeface="Tahoma" pitchFamily="34" charset="0"/>
            </a:endParaRPr>
          </a:p>
        </p:txBody>
      </p:sp>
      <p:sp>
        <p:nvSpPr>
          <p:cNvPr id="34827" name="Text Box 10"/>
          <p:cNvSpPr txBox="1">
            <a:spLocks noChangeArrowheads="1"/>
          </p:cNvSpPr>
          <p:nvPr/>
        </p:nvSpPr>
        <p:spPr bwMode="auto">
          <a:xfrm>
            <a:off x="1066800" y="533400"/>
            <a:ext cx="184731" cy="400110"/>
          </a:xfrm>
          <a:prstGeom prst="rect">
            <a:avLst/>
          </a:prstGeom>
          <a:solidFill>
            <a:schemeClr val="folHlink"/>
          </a:solidFill>
          <a:ln w="9525">
            <a:noFill/>
            <a:miter lim="800000"/>
            <a:headEnd/>
            <a:tailEnd/>
          </a:ln>
        </p:spPr>
        <p:txBody>
          <a:bodyPr wrap="none">
            <a:spAutoFit/>
          </a:bodyPr>
          <a:lstStyle/>
          <a:p>
            <a:endParaRPr lang="en-US" sz="2000" i="1" baseline="0" dirty="0">
              <a:solidFill>
                <a:schemeClr val="bg1"/>
              </a:solidFill>
            </a:endParaRPr>
          </a:p>
        </p:txBody>
      </p:sp>
      <p:pic>
        <p:nvPicPr>
          <p:cNvPr id="34829" name="Picture 14"/>
          <p:cNvPicPr>
            <a:picLocks noChangeAspect="1" noChangeArrowheads="1"/>
          </p:cNvPicPr>
          <p:nvPr/>
        </p:nvPicPr>
        <p:blipFill>
          <a:blip r:embed="rId3"/>
          <a:srcRect/>
          <a:stretch>
            <a:fillRect/>
          </a:stretch>
        </p:blipFill>
        <p:spPr bwMode="auto">
          <a:xfrm>
            <a:off x="1293813" y="3252788"/>
            <a:ext cx="6097587" cy="2995612"/>
          </a:xfrm>
          <a:prstGeom prst="rect">
            <a:avLst/>
          </a:prstGeom>
          <a:noFill/>
          <a:ln w="9525">
            <a:noFill/>
            <a:miter lim="800000"/>
            <a:headEnd/>
            <a:tailEnd/>
          </a:ln>
        </p:spPr>
      </p:pic>
      <p:sp>
        <p:nvSpPr>
          <p:cNvPr id="34830" name="Text Box 15"/>
          <p:cNvSpPr txBox="1">
            <a:spLocks noChangeArrowheads="1"/>
          </p:cNvSpPr>
          <p:nvPr/>
        </p:nvSpPr>
        <p:spPr bwMode="auto">
          <a:xfrm>
            <a:off x="1384300" y="2514600"/>
            <a:ext cx="5183855" cy="400110"/>
          </a:xfrm>
          <a:prstGeom prst="rect">
            <a:avLst/>
          </a:prstGeom>
          <a:noFill/>
          <a:ln w="9525">
            <a:noFill/>
            <a:miter lim="800000"/>
            <a:headEnd/>
            <a:tailEnd/>
          </a:ln>
        </p:spPr>
        <p:txBody>
          <a:bodyPr wrap="none">
            <a:spAutoFit/>
          </a:bodyPr>
          <a:lstStyle/>
          <a:p>
            <a:r>
              <a:rPr lang="en-US" sz="2000" i="1" baseline="0" dirty="0" smtClean="0"/>
              <a:t>Representation </a:t>
            </a:r>
            <a:r>
              <a:rPr lang="en-US" sz="2000" i="1" baseline="0" dirty="0"/>
              <a:t>of an 8-bit word by a polynomial</a:t>
            </a:r>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Number Placeholder 1"/>
          <p:cNvSpPr>
            <a:spLocks noGrp="1"/>
          </p:cNvSpPr>
          <p:nvPr>
            <p:ph type="sldNum" sz="quarter" idx="12"/>
          </p:nvPr>
        </p:nvSpPr>
        <p:spPr>
          <a:noFill/>
        </p:spPr>
        <p:txBody>
          <a:bodyPr/>
          <a:lstStyle/>
          <a:p>
            <a:endParaRPr lang="en-US" dirty="0"/>
          </a:p>
        </p:txBody>
      </p:sp>
      <p:sp>
        <p:nvSpPr>
          <p:cNvPr id="37891" name="Rectangle 2"/>
          <p:cNvSpPr>
            <a:spLocks noChangeArrowheads="1"/>
          </p:cNvSpPr>
          <p:nvPr/>
        </p:nvSpPr>
        <p:spPr bwMode="ltGray">
          <a:xfrm>
            <a:off x="366713" y="107950"/>
            <a:ext cx="438150" cy="474663"/>
          </a:xfrm>
          <a:prstGeom prst="rect">
            <a:avLst/>
          </a:prstGeom>
          <a:solidFill>
            <a:schemeClr val="accent2"/>
          </a:solidFill>
          <a:ln w="9525">
            <a:noFill/>
            <a:miter lim="800000"/>
            <a:headEnd/>
            <a:tailEnd/>
          </a:ln>
        </p:spPr>
        <p:txBody>
          <a:bodyPr wrap="none" anchor="ctr"/>
          <a:lstStyle/>
          <a:p>
            <a:pPr algn="ctr" eaLnBrk="1" hangingPunct="1"/>
            <a:endParaRPr kumimoji="1" lang="en-US" b="0" baseline="0">
              <a:latin typeface="Tahoma" pitchFamily="34" charset="0"/>
            </a:endParaRPr>
          </a:p>
        </p:txBody>
      </p:sp>
      <p:sp>
        <p:nvSpPr>
          <p:cNvPr id="37892"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w="9525">
            <a:noFill/>
            <a:miter lim="800000"/>
            <a:headEnd/>
            <a:tailEnd/>
          </a:ln>
        </p:spPr>
        <p:txBody>
          <a:bodyPr wrap="none" anchor="ctr"/>
          <a:lstStyle/>
          <a:p>
            <a:pPr algn="ctr" eaLnBrk="1" hangingPunct="1"/>
            <a:endParaRPr kumimoji="1" lang="en-US" b="0" baseline="0">
              <a:latin typeface="Tahoma" pitchFamily="34" charset="0"/>
            </a:endParaRPr>
          </a:p>
        </p:txBody>
      </p:sp>
      <p:sp>
        <p:nvSpPr>
          <p:cNvPr id="37893" name="Rectangle 4"/>
          <p:cNvSpPr>
            <a:spLocks noChangeArrowheads="1"/>
          </p:cNvSpPr>
          <p:nvPr/>
        </p:nvSpPr>
        <p:spPr bwMode="ltGray">
          <a:xfrm>
            <a:off x="490538" y="530225"/>
            <a:ext cx="422275" cy="474663"/>
          </a:xfrm>
          <a:prstGeom prst="rect">
            <a:avLst/>
          </a:prstGeom>
          <a:solidFill>
            <a:schemeClr val="folHlink"/>
          </a:solidFill>
          <a:ln w="9525">
            <a:noFill/>
            <a:miter lim="800000"/>
            <a:headEnd/>
            <a:tailEnd/>
          </a:ln>
        </p:spPr>
        <p:txBody>
          <a:bodyPr wrap="none" anchor="ctr"/>
          <a:lstStyle/>
          <a:p>
            <a:pPr algn="ctr" eaLnBrk="1" hangingPunct="1"/>
            <a:endParaRPr kumimoji="1" lang="en-US" b="0" baseline="0">
              <a:latin typeface="Tahoma" pitchFamily="34" charset="0"/>
            </a:endParaRPr>
          </a:p>
        </p:txBody>
      </p:sp>
      <p:sp>
        <p:nvSpPr>
          <p:cNvPr id="37894"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w="9525">
            <a:noFill/>
            <a:miter lim="800000"/>
            <a:headEnd/>
            <a:tailEnd/>
          </a:ln>
        </p:spPr>
        <p:txBody>
          <a:bodyPr wrap="none" anchor="ctr"/>
          <a:lstStyle/>
          <a:p>
            <a:pPr algn="ctr" eaLnBrk="1" hangingPunct="1"/>
            <a:endParaRPr kumimoji="1" lang="en-US" b="0" baseline="0">
              <a:latin typeface="Tahoma" pitchFamily="34" charset="0"/>
            </a:endParaRPr>
          </a:p>
        </p:txBody>
      </p:sp>
      <p:sp>
        <p:nvSpPr>
          <p:cNvPr id="37895"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w="9525">
            <a:noFill/>
            <a:miter lim="800000"/>
            <a:headEnd/>
            <a:tailEnd/>
          </a:ln>
        </p:spPr>
        <p:txBody>
          <a:bodyPr wrap="none" anchor="ctr"/>
          <a:lstStyle/>
          <a:p>
            <a:pPr algn="ctr" eaLnBrk="1" hangingPunct="1"/>
            <a:endParaRPr kumimoji="1" lang="en-US" b="0" baseline="0">
              <a:latin typeface="Tahoma" pitchFamily="34" charset="0"/>
            </a:endParaRPr>
          </a:p>
        </p:txBody>
      </p:sp>
      <p:sp>
        <p:nvSpPr>
          <p:cNvPr id="37896" name="Rectangle 7"/>
          <p:cNvSpPr>
            <a:spLocks noChangeArrowheads="1"/>
          </p:cNvSpPr>
          <p:nvPr/>
        </p:nvSpPr>
        <p:spPr bwMode="gray">
          <a:xfrm>
            <a:off x="711200" y="0"/>
            <a:ext cx="31750" cy="1052513"/>
          </a:xfrm>
          <a:prstGeom prst="rect">
            <a:avLst/>
          </a:prstGeom>
          <a:solidFill>
            <a:schemeClr val="bg2"/>
          </a:solidFill>
          <a:ln w="9525">
            <a:noFill/>
            <a:miter lim="800000"/>
            <a:headEnd/>
            <a:tailEnd/>
          </a:ln>
        </p:spPr>
        <p:txBody>
          <a:bodyPr wrap="none" anchor="ctr"/>
          <a:lstStyle/>
          <a:p>
            <a:pPr algn="ctr" eaLnBrk="1" hangingPunct="1"/>
            <a:endParaRPr kumimoji="1" lang="en-US" b="0" baseline="0">
              <a:latin typeface="Tahoma" pitchFamily="34" charset="0"/>
            </a:endParaRPr>
          </a:p>
        </p:txBody>
      </p:sp>
      <p:sp>
        <p:nvSpPr>
          <p:cNvPr id="37897"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w="9525">
            <a:noFill/>
            <a:miter lim="800000"/>
            <a:headEnd/>
            <a:tailEnd/>
          </a:ln>
        </p:spPr>
        <p:txBody>
          <a:bodyPr wrap="none" anchor="ctr"/>
          <a:lstStyle/>
          <a:p>
            <a:pPr algn="ctr" eaLnBrk="1" hangingPunct="1"/>
            <a:endParaRPr kumimoji="1" lang="en-US" b="0" baseline="0">
              <a:latin typeface="Tahoma" pitchFamily="34" charset="0"/>
            </a:endParaRPr>
          </a:p>
        </p:txBody>
      </p:sp>
      <p:sp>
        <p:nvSpPr>
          <p:cNvPr id="37898" name="Text Box 9"/>
          <p:cNvSpPr txBox="1">
            <a:spLocks noChangeArrowheads="1"/>
          </p:cNvSpPr>
          <p:nvPr/>
        </p:nvSpPr>
        <p:spPr bwMode="auto">
          <a:xfrm>
            <a:off x="1143000" y="0"/>
            <a:ext cx="4050917" cy="584775"/>
          </a:xfrm>
          <a:prstGeom prst="rect">
            <a:avLst/>
          </a:prstGeom>
          <a:noFill/>
          <a:ln w="9525">
            <a:noFill/>
            <a:miter lim="800000"/>
            <a:headEnd/>
            <a:tailEnd/>
          </a:ln>
        </p:spPr>
        <p:txBody>
          <a:bodyPr wrap="none">
            <a:spAutoFit/>
          </a:bodyPr>
          <a:lstStyle/>
          <a:p>
            <a:r>
              <a:rPr lang="en-US" sz="3200" i="1" baseline="0" dirty="0" smtClean="0">
                <a:solidFill>
                  <a:srgbClr val="C00000"/>
                </a:solidFill>
              </a:rPr>
              <a:t>Irreducible Polynomials</a:t>
            </a:r>
            <a:endParaRPr lang="en-US" sz="3200" i="1" baseline="0" dirty="0">
              <a:solidFill>
                <a:srgbClr val="C00000"/>
              </a:solidFill>
            </a:endParaRPr>
          </a:p>
        </p:txBody>
      </p:sp>
      <p:sp>
        <p:nvSpPr>
          <p:cNvPr id="37899" name="Rectangle 10"/>
          <p:cNvSpPr>
            <a:spLocks noChangeArrowheads="1"/>
          </p:cNvSpPr>
          <p:nvPr/>
        </p:nvSpPr>
        <p:spPr bwMode="auto">
          <a:xfrm>
            <a:off x="152400" y="1066800"/>
            <a:ext cx="8839200" cy="1815882"/>
          </a:xfrm>
          <a:prstGeom prst="rect">
            <a:avLst/>
          </a:prstGeom>
          <a:noFill/>
          <a:ln w="9525">
            <a:noFill/>
            <a:miter lim="800000"/>
            <a:headEnd/>
            <a:tailEnd/>
          </a:ln>
        </p:spPr>
        <p:txBody>
          <a:bodyPr anchor="ctr">
            <a:spAutoFit/>
          </a:bodyPr>
          <a:lstStyle/>
          <a:p>
            <a:pPr algn="just" eaLnBrk="1" hangingPunct="1"/>
            <a:r>
              <a:rPr lang="en-US" sz="2800" baseline="0" dirty="0"/>
              <a:t>For the sets of polynomials in GF(2</a:t>
            </a:r>
            <a:r>
              <a:rPr lang="en-US" sz="2800" i="1" baseline="30000" dirty="0"/>
              <a:t>n</a:t>
            </a:r>
            <a:r>
              <a:rPr lang="en-US" sz="2800" baseline="0" dirty="0"/>
              <a:t>), a group of polynomials of degree </a:t>
            </a:r>
            <a:r>
              <a:rPr lang="en-US" sz="2800" i="1" baseline="0" dirty="0"/>
              <a:t>n</a:t>
            </a:r>
            <a:r>
              <a:rPr lang="en-US" sz="2800" baseline="0" dirty="0"/>
              <a:t> is defined as the modulus</a:t>
            </a:r>
            <a:r>
              <a:rPr lang="en-US" sz="2800" baseline="0" dirty="0" smtClean="0"/>
              <a:t>. No polynomials in this set can divide this polynomial (prime). </a:t>
            </a:r>
            <a:r>
              <a:rPr lang="en-US" sz="2800" baseline="0" dirty="0"/>
              <a:t>Such polynomials are referred to as </a:t>
            </a:r>
            <a:r>
              <a:rPr lang="en-US" sz="2800" baseline="0" dirty="0">
                <a:solidFill>
                  <a:schemeClr val="hlink"/>
                </a:solidFill>
              </a:rPr>
              <a:t>irreducible polynomials.</a:t>
            </a:r>
            <a:r>
              <a:rPr lang="en-US" sz="2800" baseline="0" dirty="0"/>
              <a:t> </a:t>
            </a:r>
          </a:p>
        </p:txBody>
      </p:sp>
      <p:pic>
        <p:nvPicPr>
          <p:cNvPr id="37901" name="Picture 18"/>
          <p:cNvPicPr>
            <a:picLocks noChangeAspect="1" noChangeArrowheads="1"/>
          </p:cNvPicPr>
          <p:nvPr/>
        </p:nvPicPr>
        <p:blipFill>
          <a:blip r:embed="rId3"/>
          <a:srcRect/>
          <a:stretch>
            <a:fillRect/>
          </a:stretch>
        </p:blipFill>
        <p:spPr bwMode="auto">
          <a:xfrm>
            <a:off x="298450" y="3582988"/>
            <a:ext cx="8464550" cy="2513012"/>
          </a:xfrm>
          <a:prstGeom prst="rect">
            <a:avLst/>
          </a:prstGeom>
          <a:noFill/>
          <a:ln w="9525">
            <a:noFill/>
            <a:miter lim="800000"/>
            <a:headEnd/>
            <a:tailEnd/>
          </a:ln>
        </p:spPr>
      </p:pic>
      <p:sp>
        <p:nvSpPr>
          <p:cNvPr id="37902" name="Text Box 19"/>
          <p:cNvSpPr txBox="1">
            <a:spLocks noChangeArrowheads="1"/>
          </p:cNvSpPr>
          <p:nvPr/>
        </p:nvSpPr>
        <p:spPr bwMode="auto">
          <a:xfrm>
            <a:off x="1965325" y="3048000"/>
            <a:ext cx="3376565" cy="400110"/>
          </a:xfrm>
          <a:prstGeom prst="rect">
            <a:avLst/>
          </a:prstGeom>
          <a:noFill/>
          <a:ln w="9525">
            <a:noFill/>
            <a:miter lim="800000"/>
            <a:headEnd/>
            <a:tailEnd/>
          </a:ln>
        </p:spPr>
        <p:txBody>
          <a:bodyPr wrap="none">
            <a:spAutoFit/>
          </a:bodyPr>
          <a:lstStyle/>
          <a:p>
            <a:r>
              <a:rPr lang="en-US" baseline="0" dirty="0" smtClean="0">
                <a:solidFill>
                  <a:schemeClr val="folHlink"/>
                </a:solidFill>
              </a:rPr>
              <a:t> </a:t>
            </a:r>
            <a:r>
              <a:rPr lang="en-US" sz="2000" i="1" baseline="0" dirty="0"/>
              <a:t>List of irreducible polynomials</a:t>
            </a:r>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Slide Number Placeholder 1"/>
          <p:cNvSpPr>
            <a:spLocks noGrp="1"/>
          </p:cNvSpPr>
          <p:nvPr>
            <p:ph type="sldNum" sz="quarter" idx="12"/>
          </p:nvPr>
        </p:nvSpPr>
        <p:spPr>
          <a:noFill/>
        </p:spPr>
        <p:txBody>
          <a:bodyPr/>
          <a:lstStyle/>
          <a:p>
            <a:endParaRPr lang="en-US" dirty="0"/>
          </a:p>
        </p:txBody>
      </p:sp>
      <p:sp>
        <p:nvSpPr>
          <p:cNvPr id="39939" name="Rectangle 2"/>
          <p:cNvSpPr>
            <a:spLocks noChangeArrowheads="1"/>
          </p:cNvSpPr>
          <p:nvPr/>
        </p:nvSpPr>
        <p:spPr bwMode="ltGray">
          <a:xfrm>
            <a:off x="366713" y="107950"/>
            <a:ext cx="438150" cy="474663"/>
          </a:xfrm>
          <a:prstGeom prst="rect">
            <a:avLst/>
          </a:prstGeom>
          <a:solidFill>
            <a:schemeClr val="accent2"/>
          </a:solidFill>
          <a:ln w="9525">
            <a:noFill/>
            <a:miter lim="800000"/>
            <a:headEnd/>
            <a:tailEnd/>
          </a:ln>
        </p:spPr>
        <p:txBody>
          <a:bodyPr wrap="none" anchor="ctr"/>
          <a:lstStyle/>
          <a:p>
            <a:pPr algn="ctr" eaLnBrk="1" hangingPunct="1"/>
            <a:endParaRPr kumimoji="1" lang="en-US" b="0" baseline="0">
              <a:latin typeface="Tahoma" pitchFamily="34" charset="0"/>
            </a:endParaRPr>
          </a:p>
        </p:txBody>
      </p:sp>
      <p:sp>
        <p:nvSpPr>
          <p:cNvPr id="39940"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w="9525">
            <a:noFill/>
            <a:miter lim="800000"/>
            <a:headEnd/>
            <a:tailEnd/>
          </a:ln>
        </p:spPr>
        <p:txBody>
          <a:bodyPr wrap="none" anchor="ctr"/>
          <a:lstStyle/>
          <a:p>
            <a:pPr algn="ctr" eaLnBrk="1" hangingPunct="1"/>
            <a:endParaRPr kumimoji="1" lang="en-US" b="0" baseline="0">
              <a:latin typeface="Tahoma" pitchFamily="34" charset="0"/>
            </a:endParaRPr>
          </a:p>
        </p:txBody>
      </p:sp>
      <p:sp>
        <p:nvSpPr>
          <p:cNvPr id="39941" name="Rectangle 4"/>
          <p:cNvSpPr>
            <a:spLocks noChangeArrowheads="1"/>
          </p:cNvSpPr>
          <p:nvPr/>
        </p:nvSpPr>
        <p:spPr bwMode="ltGray">
          <a:xfrm>
            <a:off x="490538" y="530225"/>
            <a:ext cx="422275" cy="474663"/>
          </a:xfrm>
          <a:prstGeom prst="rect">
            <a:avLst/>
          </a:prstGeom>
          <a:solidFill>
            <a:schemeClr val="folHlink"/>
          </a:solidFill>
          <a:ln w="9525">
            <a:noFill/>
            <a:miter lim="800000"/>
            <a:headEnd/>
            <a:tailEnd/>
          </a:ln>
        </p:spPr>
        <p:txBody>
          <a:bodyPr wrap="none" anchor="ctr"/>
          <a:lstStyle/>
          <a:p>
            <a:pPr algn="ctr" eaLnBrk="1" hangingPunct="1"/>
            <a:endParaRPr kumimoji="1" lang="en-US" b="0" baseline="0">
              <a:latin typeface="Tahoma" pitchFamily="34" charset="0"/>
            </a:endParaRPr>
          </a:p>
        </p:txBody>
      </p:sp>
      <p:sp>
        <p:nvSpPr>
          <p:cNvPr id="39942"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w="9525">
            <a:noFill/>
            <a:miter lim="800000"/>
            <a:headEnd/>
            <a:tailEnd/>
          </a:ln>
        </p:spPr>
        <p:txBody>
          <a:bodyPr wrap="none" anchor="ctr"/>
          <a:lstStyle/>
          <a:p>
            <a:pPr algn="ctr" eaLnBrk="1" hangingPunct="1"/>
            <a:endParaRPr kumimoji="1" lang="en-US" b="0" baseline="0">
              <a:latin typeface="Tahoma" pitchFamily="34" charset="0"/>
            </a:endParaRPr>
          </a:p>
        </p:txBody>
      </p:sp>
      <p:sp>
        <p:nvSpPr>
          <p:cNvPr id="39943"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w="9525">
            <a:noFill/>
            <a:miter lim="800000"/>
            <a:headEnd/>
            <a:tailEnd/>
          </a:ln>
        </p:spPr>
        <p:txBody>
          <a:bodyPr wrap="none" anchor="ctr"/>
          <a:lstStyle/>
          <a:p>
            <a:pPr algn="ctr" eaLnBrk="1" hangingPunct="1"/>
            <a:endParaRPr kumimoji="1" lang="en-US" b="0" baseline="0">
              <a:latin typeface="Tahoma" pitchFamily="34" charset="0"/>
            </a:endParaRPr>
          </a:p>
        </p:txBody>
      </p:sp>
      <p:sp>
        <p:nvSpPr>
          <p:cNvPr id="39944" name="Rectangle 7"/>
          <p:cNvSpPr>
            <a:spLocks noChangeArrowheads="1"/>
          </p:cNvSpPr>
          <p:nvPr/>
        </p:nvSpPr>
        <p:spPr bwMode="gray">
          <a:xfrm>
            <a:off x="711200" y="0"/>
            <a:ext cx="31750" cy="1052513"/>
          </a:xfrm>
          <a:prstGeom prst="rect">
            <a:avLst/>
          </a:prstGeom>
          <a:solidFill>
            <a:schemeClr val="bg2"/>
          </a:solidFill>
          <a:ln w="9525">
            <a:noFill/>
            <a:miter lim="800000"/>
            <a:headEnd/>
            <a:tailEnd/>
          </a:ln>
        </p:spPr>
        <p:txBody>
          <a:bodyPr wrap="none" anchor="ctr"/>
          <a:lstStyle/>
          <a:p>
            <a:pPr algn="ctr" eaLnBrk="1" hangingPunct="1"/>
            <a:endParaRPr kumimoji="1" lang="en-US" b="0" baseline="0">
              <a:latin typeface="Tahoma" pitchFamily="34" charset="0"/>
            </a:endParaRPr>
          </a:p>
        </p:txBody>
      </p:sp>
      <p:sp>
        <p:nvSpPr>
          <p:cNvPr id="39945"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w="9525">
            <a:noFill/>
            <a:miter lim="800000"/>
            <a:headEnd/>
            <a:tailEnd/>
          </a:ln>
        </p:spPr>
        <p:txBody>
          <a:bodyPr wrap="none" anchor="ctr"/>
          <a:lstStyle/>
          <a:p>
            <a:pPr algn="ctr" eaLnBrk="1" hangingPunct="1"/>
            <a:endParaRPr kumimoji="1" lang="en-US" b="0" baseline="0">
              <a:latin typeface="Tahoma" pitchFamily="34" charset="0"/>
            </a:endParaRPr>
          </a:p>
        </p:txBody>
      </p:sp>
      <p:sp>
        <p:nvSpPr>
          <p:cNvPr id="39946" name="Text Box 9"/>
          <p:cNvSpPr txBox="1">
            <a:spLocks noChangeArrowheads="1"/>
          </p:cNvSpPr>
          <p:nvPr/>
        </p:nvSpPr>
        <p:spPr bwMode="auto">
          <a:xfrm>
            <a:off x="1143000" y="0"/>
            <a:ext cx="5761514" cy="584775"/>
          </a:xfrm>
          <a:prstGeom prst="rect">
            <a:avLst/>
          </a:prstGeom>
          <a:noFill/>
          <a:ln w="9525">
            <a:noFill/>
            <a:miter lim="800000"/>
            <a:headEnd/>
            <a:tailEnd/>
          </a:ln>
        </p:spPr>
        <p:txBody>
          <a:bodyPr wrap="none">
            <a:spAutoFit/>
          </a:bodyPr>
          <a:lstStyle/>
          <a:p>
            <a:r>
              <a:rPr lang="en-US" sz="3200" i="1" baseline="0" dirty="0" smtClean="0">
                <a:solidFill>
                  <a:srgbClr val="C00000"/>
                </a:solidFill>
              </a:rPr>
              <a:t>Example: Addition of Polynomials</a:t>
            </a:r>
            <a:endParaRPr lang="en-US" sz="3200" i="1" baseline="0" dirty="0">
              <a:solidFill>
                <a:srgbClr val="C00000"/>
              </a:solidFill>
            </a:endParaRPr>
          </a:p>
        </p:txBody>
      </p:sp>
      <p:sp>
        <p:nvSpPr>
          <p:cNvPr id="39947" name="Text Box 10"/>
          <p:cNvSpPr txBox="1">
            <a:spLocks noChangeArrowheads="1"/>
          </p:cNvSpPr>
          <p:nvPr/>
        </p:nvSpPr>
        <p:spPr bwMode="auto">
          <a:xfrm>
            <a:off x="1066800" y="533400"/>
            <a:ext cx="184731" cy="400110"/>
          </a:xfrm>
          <a:prstGeom prst="rect">
            <a:avLst/>
          </a:prstGeom>
          <a:solidFill>
            <a:schemeClr val="folHlink"/>
          </a:solidFill>
          <a:ln w="9525">
            <a:noFill/>
            <a:miter lim="800000"/>
            <a:headEnd/>
            <a:tailEnd/>
          </a:ln>
        </p:spPr>
        <p:txBody>
          <a:bodyPr wrap="none">
            <a:spAutoFit/>
          </a:bodyPr>
          <a:lstStyle/>
          <a:p>
            <a:endParaRPr lang="en-US" sz="2000" i="1" baseline="0" dirty="0">
              <a:solidFill>
                <a:schemeClr val="bg1"/>
              </a:solidFill>
            </a:endParaRPr>
          </a:p>
        </p:txBody>
      </p:sp>
      <p:sp>
        <p:nvSpPr>
          <p:cNvPr id="39948" name="Rectangle 11"/>
          <p:cNvSpPr>
            <a:spLocks noChangeArrowheads="1"/>
          </p:cNvSpPr>
          <p:nvPr/>
        </p:nvSpPr>
        <p:spPr bwMode="auto">
          <a:xfrm>
            <a:off x="152400" y="1000108"/>
            <a:ext cx="8839200" cy="3120854"/>
          </a:xfrm>
          <a:prstGeom prst="rect">
            <a:avLst/>
          </a:prstGeom>
          <a:noFill/>
          <a:ln w="9525">
            <a:noFill/>
            <a:miter lim="800000"/>
            <a:headEnd/>
            <a:tailEnd/>
          </a:ln>
        </p:spPr>
        <p:txBody>
          <a:bodyPr wrap="square" anchor="ctr">
            <a:spAutoFit/>
          </a:bodyPr>
          <a:lstStyle/>
          <a:p>
            <a:pPr algn="just" eaLnBrk="1" hangingPunct="1">
              <a:lnSpc>
                <a:spcPct val="125000"/>
              </a:lnSpc>
              <a:spcAft>
                <a:spcPct val="70000"/>
              </a:spcAft>
            </a:pPr>
            <a:r>
              <a:rPr lang="en-US" sz="2400" baseline="0" dirty="0"/>
              <a:t>Let us do (x</a:t>
            </a:r>
            <a:r>
              <a:rPr lang="en-US" sz="2400" baseline="30000" dirty="0"/>
              <a:t>5</a:t>
            </a:r>
            <a:r>
              <a:rPr lang="en-US" sz="2400" baseline="0" dirty="0"/>
              <a:t> + x</a:t>
            </a:r>
            <a:r>
              <a:rPr lang="en-US" sz="2400" baseline="30000" dirty="0"/>
              <a:t>2</a:t>
            </a:r>
            <a:r>
              <a:rPr lang="en-US" sz="2400" baseline="0" dirty="0"/>
              <a:t> + x) </a:t>
            </a:r>
            <a:r>
              <a:rPr lang="en-US" sz="2400" baseline="0" dirty="0">
                <a:latin typeface="Symbol" pitchFamily="18" charset="2"/>
              </a:rPr>
              <a:t>Å</a:t>
            </a:r>
            <a:r>
              <a:rPr lang="en-US" sz="2400" baseline="0" dirty="0"/>
              <a:t> (x</a:t>
            </a:r>
            <a:r>
              <a:rPr lang="en-US" sz="2400" baseline="30000" dirty="0"/>
              <a:t>3</a:t>
            </a:r>
            <a:r>
              <a:rPr lang="en-US" sz="2400" baseline="0" dirty="0"/>
              <a:t> + x</a:t>
            </a:r>
            <a:r>
              <a:rPr lang="en-US" sz="2400" baseline="30000" dirty="0"/>
              <a:t>2</a:t>
            </a:r>
            <a:r>
              <a:rPr lang="en-US" sz="2400" baseline="0" dirty="0"/>
              <a:t> + 1) in GF(2</a:t>
            </a:r>
            <a:r>
              <a:rPr lang="en-US" sz="2400" baseline="30000" dirty="0"/>
              <a:t>8</a:t>
            </a:r>
            <a:r>
              <a:rPr lang="en-US" sz="2400" baseline="0" dirty="0"/>
              <a:t>). We use the symbol </a:t>
            </a:r>
            <a:r>
              <a:rPr lang="en-US" sz="2400" baseline="0" dirty="0">
                <a:latin typeface="Symbol" pitchFamily="18" charset="2"/>
              </a:rPr>
              <a:t>Å</a:t>
            </a:r>
            <a:r>
              <a:rPr lang="en-US" sz="2400" baseline="0" dirty="0"/>
              <a:t> to show that we mean polynomial addition. The following shows the procedure</a:t>
            </a:r>
            <a:r>
              <a:rPr lang="en-US" sz="2400" baseline="0" dirty="0" smtClean="0"/>
              <a:t>:</a:t>
            </a:r>
          </a:p>
          <a:p>
            <a:pPr algn="just" eaLnBrk="1" hangingPunct="1">
              <a:lnSpc>
                <a:spcPct val="125000"/>
              </a:lnSpc>
              <a:spcAft>
                <a:spcPct val="70000"/>
              </a:spcAft>
            </a:pPr>
            <a:r>
              <a:rPr lang="en-US" sz="2400" dirty="0" smtClean="0">
                <a:solidFill>
                  <a:srgbClr val="C00000"/>
                </a:solidFill>
              </a:rPr>
              <a:t>Add the coefficient s of the corresponding terms in GF(2). Use of modulus in not needed as the result always create a polynomial of degree (n-1).</a:t>
            </a:r>
            <a:endParaRPr lang="en-US" sz="2400" baseline="0" dirty="0">
              <a:solidFill>
                <a:srgbClr val="C00000"/>
              </a:solidFill>
            </a:endParaRPr>
          </a:p>
        </p:txBody>
      </p:sp>
      <p:pic>
        <p:nvPicPr>
          <p:cNvPr id="39949" name="Picture 14"/>
          <p:cNvPicPr>
            <a:picLocks noChangeAspect="1" noChangeArrowheads="1"/>
          </p:cNvPicPr>
          <p:nvPr/>
        </p:nvPicPr>
        <p:blipFill>
          <a:blip r:embed="rId3"/>
          <a:srcRect/>
          <a:stretch>
            <a:fillRect/>
          </a:stretch>
        </p:blipFill>
        <p:spPr bwMode="auto">
          <a:xfrm>
            <a:off x="857224" y="4357694"/>
            <a:ext cx="7596188" cy="157163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Number Placeholder 1"/>
          <p:cNvSpPr>
            <a:spLocks noGrp="1"/>
          </p:cNvSpPr>
          <p:nvPr>
            <p:ph type="sldNum" sz="quarter" idx="12"/>
          </p:nvPr>
        </p:nvSpPr>
        <p:spPr>
          <a:noFill/>
        </p:spPr>
        <p:txBody>
          <a:bodyPr/>
          <a:lstStyle/>
          <a:p>
            <a:endParaRPr lang="en-US" dirty="0"/>
          </a:p>
        </p:txBody>
      </p:sp>
      <p:sp>
        <p:nvSpPr>
          <p:cNvPr id="43011" name="Rectangle 2"/>
          <p:cNvSpPr>
            <a:spLocks noChangeArrowheads="1"/>
          </p:cNvSpPr>
          <p:nvPr/>
        </p:nvSpPr>
        <p:spPr bwMode="ltGray">
          <a:xfrm>
            <a:off x="366713" y="107950"/>
            <a:ext cx="438150" cy="474663"/>
          </a:xfrm>
          <a:prstGeom prst="rect">
            <a:avLst/>
          </a:prstGeom>
          <a:solidFill>
            <a:schemeClr val="accent2"/>
          </a:solidFill>
          <a:ln w="9525">
            <a:noFill/>
            <a:miter lim="800000"/>
            <a:headEnd/>
            <a:tailEnd/>
          </a:ln>
        </p:spPr>
        <p:txBody>
          <a:bodyPr wrap="none" anchor="ctr"/>
          <a:lstStyle/>
          <a:p>
            <a:pPr algn="ctr" eaLnBrk="1" hangingPunct="1"/>
            <a:endParaRPr kumimoji="1" lang="en-US" b="0" baseline="0">
              <a:latin typeface="Tahoma" pitchFamily="34" charset="0"/>
            </a:endParaRPr>
          </a:p>
        </p:txBody>
      </p:sp>
      <p:sp>
        <p:nvSpPr>
          <p:cNvPr id="43012"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w="9525">
            <a:noFill/>
            <a:miter lim="800000"/>
            <a:headEnd/>
            <a:tailEnd/>
          </a:ln>
        </p:spPr>
        <p:txBody>
          <a:bodyPr wrap="none" anchor="ctr"/>
          <a:lstStyle/>
          <a:p>
            <a:pPr algn="ctr" eaLnBrk="1" hangingPunct="1"/>
            <a:endParaRPr kumimoji="1" lang="en-US" b="0" baseline="0">
              <a:latin typeface="Tahoma" pitchFamily="34" charset="0"/>
            </a:endParaRPr>
          </a:p>
        </p:txBody>
      </p:sp>
      <p:sp>
        <p:nvSpPr>
          <p:cNvPr id="43013" name="Rectangle 4"/>
          <p:cNvSpPr>
            <a:spLocks noChangeArrowheads="1"/>
          </p:cNvSpPr>
          <p:nvPr/>
        </p:nvSpPr>
        <p:spPr bwMode="ltGray">
          <a:xfrm>
            <a:off x="490538" y="530225"/>
            <a:ext cx="422275" cy="474663"/>
          </a:xfrm>
          <a:prstGeom prst="rect">
            <a:avLst/>
          </a:prstGeom>
          <a:solidFill>
            <a:schemeClr val="folHlink"/>
          </a:solidFill>
          <a:ln w="9525">
            <a:noFill/>
            <a:miter lim="800000"/>
            <a:headEnd/>
            <a:tailEnd/>
          </a:ln>
        </p:spPr>
        <p:txBody>
          <a:bodyPr wrap="none" anchor="ctr"/>
          <a:lstStyle/>
          <a:p>
            <a:pPr algn="ctr" eaLnBrk="1" hangingPunct="1"/>
            <a:endParaRPr kumimoji="1" lang="en-US" b="0" baseline="0">
              <a:latin typeface="Tahoma" pitchFamily="34" charset="0"/>
            </a:endParaRPr>
          </a:p>
        </p:txBody>
      </p:sp>
      <p:sp>
        <p:nvSpPr>
          <p:cNvPr id="43014"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w="9525">
            <a:noFill/>
            <a:miter lim="800000"/>
            <a:headEnd/>
            <a:tailEnd/>
          </a:ln>
        </p:spPr>
        <p:txBody>
          <a:bodyPr wrap="none" anchor="ctr"/>
          <a:lstStyle/>
          <a:p>
            <a:pPr algn="ctr" eaLnBrk="1" hangingPunct="1"/>
            <a:endParaRPr kumimoji="1" lang="en-US" b="0" baseline="0">
              <a:latin typeface="Tahoma" pitchFamily="34" charset="0"/>
            </a:endParaRPr>
          </a:p>
        </p:txBody>
      </p:sp>
      <p:sp>
        <p:nvSpPr>
          <p:cNvPr id="43015"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w="9525">
            <a:noFill/>
            <a:miter lim="800000"/>
            <a:headEnd/>
            <a:tailEnd/>
          </a:ln>
        </p:spPr>
        <p:txBody>
          <a:bodyPr wrap="none" anchor="ctr"/>
          <a:lstStyle/>
          <a:p>
            <a:pPr algn="ctr" eaLnBrk="1" hangingPunct="1"/>
            <a:endParaRPr kumimoji="1" lang="en-US" b="0" baseline="0">
              <a:latin typeface="Tahoma" pitchFamily="34" charset="0"/>
            </a:endParaRPr>
          </a:p>
        </p:txBody>
      </p:sp>
      <p:sp>
        <p:nvSpPr>
          <p:cNvPr id="43016" name="Rectangle 7"/>
          <p:cNvSpPr>
            <a:spLocks noChangeArrowheads="1"/>
          </p:cNvSpPr>
          <p:nvPr/>
        </p:nvSpPr>
        <p:spPr bwMode="gray">
          <a:xfrm>
            <a:off x="711200" y="0"/>
            <a:ext cx="31750" cy="1052513"/>
          </a:xfrm>
          <a:prstGeom prst="rect">
            <a:avLst/>
          </a:prstGeom>
          <a:solidFill>
            <a:schemeClr val="bg2"/>
          </a:solidFill>
          <a:ln w="9525">
            <a:noFill/>
            <a:miter lim="800000"/>
            <a:headEnd/>
            <a:tailEnd/>
          </a:ln>
        </p:spPr>
        <p:txBody>
          <a:bodyPr wrap="none" anchor="ctr"/>
          <a:lstStyle/>
          <a:p>
            <a:pPr algn="ctr" eaLnBrk="1" hangingPunct="1"/>
            <a:endParaRPr kumimoji="1" lang="en-US" b="0" baseline="0">
              <a:latin typeface="Tahoma" pitchFamily="34" charset="0"/>
            </a:endParaRPr>
          </a:p>
        </p:txBody>
      </p:sp>
      <p:sp>
        <p:nvSpPr>
          <p:cNvPr id="43017"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w="9525">
            <a:noFill/>
            <a:miter lim="800000"/>
            <a:headEnd/>
            <a:tailEnd/>
          </a:ln>
        </p:spPr>
        <p:txBody>
          <a:bodyPr wrap="none" anchor="ctr"/>
          <a:lstStyle/>
          <a:p>
            <a:pPr algn="ctr" eaLnBrk="1" hangingPunct="1"/>
            <a:endParaRPr kumimoji="1" lang="en-US" b="0" baseline="0">
              <a:latin typeface="Tahoma" pitchFamily="34" charset="0"/>
            </a:endParaRPr>
          </a:p>
        </p:txBody>
      </p:sp>
      <p:sp>
        <p:nvSpPr>
          <p:cNvPr id="43018" name="Text Box 9"/>
          <p:cNvSpPr txBox="1">
            <a:spLocks noChangeArrowheads="1"/>
          </p:cNvSpPr>
          <p:nvPr/>
        </p:nvSpPr>
        <p:spPr bwMode="auto">
          <a:xfrm>
            <a:off x="1143000" y="0"/>
            <a:ext cx="6053837" cy="584775"/>
          </a:xfrm>
          <a:prstGeom prst="rect">
            <a:avLst/>
          </a:prstGeom>
          <a:noFill/>
          <a:ln w="9525">
            <a:noFill/>
            <a:miter lim="800000"/>
            <a:headEnd/>
            <a:tailEnd/>
          </a:ln>
        </p:spPr>
        <p:txBody>
          <a:bodyPr wrap="none">
            <a:spAutoFit/>
          </a:bodyPr>
          <a:lstStyle/>
          <a:p>
            <a:r>
              <a:rPr lang="en-US" sz="3200" i="1" baseline="0" dirty="0" smtClean="0"/>
              <a:t>Example: Polynomial Multiplication</a:t>
            </a:r>
            <a:endParaRPr lang="en-US" sz="3200" i="1" baseline="0" dirty="0"/>
          </a:p>
        </p:txBody>
      </p:sp>
      <p:sp>
        <p:nvSpPr>
          <p:cNvPr id="43019" name="Text Box 10"/>
          <p:cNvSpPr txBox="1">
            <a:spLocks noChangeArrowheads="1"/>
          </p:cNvSpPr>
          <p:nvPr/>
        </p:nvSpPr>
        <p:spPr bwMode="auto">
          <a:xfrm>
            <a:off x="1066800" y="533400"/>
            <a:ext cx="184731" cy="400110"/>
          </a:xfrm>
          <a:prstGeom prst="rect">
            <a:avLst/>
          </a:prstGeom>
          <a:solidFill>
            <a:schemeClr val="folHlink"/>
          </a:solidFill>
          <a:ln w="9525">
            <a:noFill/>
            <a:miter lim="800000"/>
            <a:headEnd/>
            <a:tailEnd/>
          </a:ln>
        </p:spPr>
        <p:txBody>
          <a:bodyPr wrap="none">
            <a:spAutoFit/>
          </a:bodyPr>
          <a:lstStyle/>
          <a:p>
            <a:endParaRPr lang="en-US" sz="2000" i="1" baseline="0" dirty="0">
              <a:solidFill>
                <a:schemeClr val="bg1"/>
              </a:solidFill>
            </a:endParaRPr>
          </a:p>
        </p:txBody>
      </p:sp>
      <p:sp>
        <p:nvSpPr>
          <p:cNvPr id="43020" name="Rectangle 11"/>
          <p:cNvSpPr>
            <a:spLocks noChangeArrowheads="1"/>
          </p:cNvSpPr>
          <p:nvPr/>
        </p:nvSpPr>
        <p:spPr bwMode="auto">
          <a:xfrm>
            <a:off x="152400" y="1219200"/>
            <a:ext cx="8839200" cy="1463675"/>
          </a:xfrm>
          <a:prstGeom prst="rect">
            <a:avLst/>
          </a:prstGeom>
          <a:noFill/>
          <a:ln w="9525">
            <a:noFill/>
            <a:miter lim="800000"/>
            <a:headEnd/>
            <a:tailEnd/>
          </a:ln>
        </p:spPr>
        <p:txBody>
          <a:bodyPr anchor="ctr">
            <a:spAutoFit/>
          </a:bodyPr>
          <a:lstStyle/>
          <a:p>
            <a:pPr algn="just" eaLnBrk="1" hangingPunct="1">
              <a:lnSpc>
                <a:spcPct val="125000"/>
              </a:lnSpc>
              <a:spcAft>
                <a:spcPct val="70000"/>
              </a:spcAft>
            </a:pPr>
            <a:r>
              <a:rPr lang="en-US" baseline="0"/>
              <a:t>Find the result of (</a:t>
            </a:r>
            <a:r>
              <a:rPr lang="en-US" i="1" baseline="0"/>
              <a:t>x</a:t>
            </a:r>
            <a:r>
              <a:rPr lang="en-US" baseline="30000"/>
              <a:t>5</a:t>
            </a:r>
            <a:r>
              <a:rPr lang="en-US" baseline="0"/>
              <a:t> + </a:t>
            </a:r>
            <a:r>
              <a:rPr lang="en-US" i="1" baseline="0"/>
              <a:t>x</a:t>
            </a:r>
            <a:r>
              <a:rPr lang="en-US" baseline="30000"/>
              <a:t>2</a:t>
            </a:r>
            <a:r>
              <a:rPr lang="en-US" baseline="0"/>
              <a:t> + </a:t>
            </a:r>
            <a:r>
              <a:rPr lang="en-US" i="1" baseline="0"/>
              <a:t>x</a:t>
            </a:r>
            <a:r>
              <a:rPr lang="en-US" baseline="0"/>
              <a:t>) ⊗ (</a:t>
            </a:r>
            <a:r>
              <a:rPr lang="en-US" i="1" baseline="0"/>
              <a:t>x</a:t>
            </a:r>
            <a:r>
              <a:rPr lang="en-US" baseline="30000"/>
              <a:t>7</a:t>
            </a:r>
            <a:r>
              <a:rPr lang="en-US" baseline="0"/>
              <a:t> + </a:t>
            </a:r>
            <a:r>
              <a:rPr lang="en-US" i="1" baseline="0"/>
              <a:t>x</a:t>
            </a:r>
            <a:r>
              <a:rPr lang="en-US" baseline="30000"/>
              <a:t>4</a:t>
            </a:r>
            <a:r>
              <a:rPr lang="en-US" baseline="0"/>
              <a:t> + </a:t>
            </a:r>
            <a:r>
              <a:rPr lang="en-US" i="1" baseline="0"/>
              <a:t>x</a:t>
            </a:r>
            <a:r>
              <a:rPr lang="en-US" baseline="30000"/>
              <a:t>3</a:t>
            </a:r>
            <a:r>
              <a:rPr lang="en-US" baseline="0"/>
              <a:t> + </a:t>
            </a:r>
            <a:r>
              <a:rPr lang="en-US" i="1" baseline="0"/>
              <a:t>x</a:t>
            </a:r>
            <a:r>
              <a:rPr lang="en-US" baseline="30000"/>
              <a:t>2</a:t>
            </a:r>
            <a:r>
              <a:rPr lang="en-US" baseline="0"/>
              <a:t> + </a:t>
            </a:r>
            <a:r>
              <a:rPr lang="en-US" i="1" baseline="0"/>
              <a:t>x</a:t>
            </a:r>
            <a:r>
              <a:rPr lang="en-US" baseline="0"/>
              <a:t>) in GF(2</a:t>
            </a:r>
            <a:r>
              <a:rPr lang="en-US" baseline="30000"/>
              <a:t>8</a:t>
            </a:r>
            <a:r>
              <a:rPr lang="en-US" baseline="0"/>
              <a:t>) with irreducible polynomial (</a:t>
            </a:r>
            <a:r>
              <a:rPr lang="en-US" i="1" baseline="0"/>
              <a:t>x</a:t>
            </a:r>
            <a:r>
              <a:rPr lang="en-US" baseline="30000"/>
              <a:t>8</a:t>
            </a:r>
            <a:r>
              <a:rPr lang="en-US" baseline="0"/>
              <a:t> + </a:t>
            </a:r>
            <a:r>
              <a:rPr lang="en-US" i="1" baseline="0"/>
              <a:t>x</a:t>
            </a:r>
            <a:r>
              <a:rPr lang="en-US" baseline="30000"/>
              <a:t>4</a:t>
            </a:r>
            <a:r>
              <a:rPr lang="en-US" baseline="0"/>
              <a:t> + </a:t>
            </a:r>
            <a:r>
              <a:rPr lang="en-US" i="1" baseline="0"/>
              <a:t>x</a:t>
            </a:r>
            <a:r>
              <a:rPr lang="en-US" baseline="30000"/>
              <a:t>3</a:t>
            </a:r>
            <a:r>
              <a:rPr lang="en-US" baseline="0"/>
              <a:t> + </a:t>
            </a:r>
            <a:r>
              <a:rPr lang="en-US" i="1" baseline="0"/>
              <a:t>x</a:t>
            </a:r>
            <a:r>
              <a:rPr lang="en-US" baseline="0"/>
              <a:t> + 1). Note that we use the symbol ⊗ to show the multiplication of two polynomials.</a:t>
            </a:r>
          </a:p>
        </p:txBody>
      </p:sp>
      <p:sp>
        <p:nvSpPr>
          <p:cNvPr id="43021" name="Text Box 12"/>
          <p:cNvSpPr txBox="1">
            <a:spLocks noChangeArrowheads="1"/>
          </p:cNvSpPr>
          <p:nvPr/>
        </p:nvSpPr>
        <p:spPr bwMode="auto">
          <a:xfrm>
            <a:off x="304800" y="2819400"/>
            <a:ext cx="1268413" cy="457200"/>
          </a:xfrm>
          <a:prstGeom prst="rect">
            <a:avLst/>
          </a:prstGeom>
          <a:noFill/>
          <a:ln w="9525">
            <a:noFill/>
            <a:miter lim="800000"/>
            <a:headEnd/>
            <a:tailEnd/>
          </a:ln>
        </p:spPr>
        <p:txBody>
          <a:bodyPr wrap="none">
            <a:spAutoFit/>
          </a:bodyPr>
          <a:lstStyle/>
          <a:p>
            <a:r>
              <a:rPr lang="en-US" baseline="0">
                <a:solidFill>
                  <a:schemeClr val="hlink"/>
                </a:solidFill>
              </a:rPr>
              <a:t>Solution</a:t>
            </a:r>
          </a:p>
        </p:txBody>
      </p:sp>
      <p:pic>
        <p:nvPicPr>
          <p:cNvPr id="43022" name="Picture 13"/>
          <p:cNvPicPr>
            <a:picLocks noChangeAspect="1" noChangeArrowheads="1"/>
          </p:cNvPicPr>
          <p:nvPr/>
        </p:nvPicPr>
        <p:blipFill>
          <a:blip r:embed="rId3"/>
          <a:srcRect/>
          <a:stretch>
            <a:fillRect/>
          </a:stretch>
        </p:blipFill>
        <p:spPr bwMode="auto">
          <a:xfrm>
            <a:off x="285720" y="3573471"/>
            <a:ext cx="8564562" cy="1141413"/>
          </a:xfrm>
          <a:prstGeom prst="rect">
            <a:avLst/>
          </a:prstGeom>
          <a:noFill/>
          <a:ln w="9525">
            <a:noFill/>
            <a:miter lim="800000"/>
            <a:headEnd/>
            <a:tailEnd/>
          </a:ln>
        </p:spPr>
      </p:pic>
      <p:sp>
        <p:nvSpPr>
          <p:cNvPr id="43023" name="Rectangle 14"/>
          <p:cNvSpPr>
            <a:spLocks noChangeArrowheads="1"/>
          </p:cNvSpPr>
          <p:nvPr/>
        </p:nvSpPr>
        <p:spPr bwMode="auto">
          <a:xfrm>
            <a:off x="152400" y="4859338"/>
            <a:ext cx="8839200" cy="759182"/>
          </a:xfrm>
          <a:prstGeom prst="rect">
            <a:avLst/>
          </a:prstGeom>
          <a:noFill/>
          <a:ln w="9525">
            <a:noFill/>
            <a:miter lim="800000"/>
            <a:headEnd/>
            <a:tailEnd/>
          </a:ln>
        </p:spPr>
        <p:txBody>
          <a:bodyPr anchor="ctr">
            <a:spAutoFit/>
          </a:bodyPr>
          <a:lstStyle/>
          <a:p>
            <a:pPr algn="just" eaLnBrk="1" hangingPunct="1">
              <a:lnSpc>
                <a:spcPct val="125000"/>
              </a:lnSpc>
              <a:spcAft>
                <a:spcPct val="70000"/>
              </a:spcAft>
            </a:pPr>
            <a:r>
              <a:rPr lang="en-US" baseline="0" dirty="0">
                <a:solidFill>
                  <a:srgbClr val="C00000"/>
                </a:solidFill>
              </a:rPr>
              <a:t>To find the final result, divide the polynomial of degree 12 by the polynomial of degree 8 (the modulus) and keep only the remainder. </a:t>
            </a:r>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Number Placeholder 1"/>
          <p:cNvSpPr>
            <a:spLocks noGrp="1"/>
          </p:cNvSpPr>
          <p:nvPr>
            <p:ph type="sldNum" sz="quarter" idx="12"/>
          </p:nvPr>
        </p:nvSpPr>
        <p:spPr>
          <a:noFill/>
        </p:spPr>
        <p:txBody>
          <a:bodyPr/>
          <a:lstStyle/>
          <a:p>
            <a:endParaRPr lang="en-US" dirty="0"/>
          </a:p>
        </p:txBody>
      </p:sp>
      <p:sp>
        <p:nvSpPr>
          <p:cNvPr id="44035" name="Rectangle 2"/>
          <p:cNvSpPr>
            <a:spLocks noChangeArrowheads="1"/>
          </p:cNvSpPr>
          <p:nvPr/>
        </p:nvSpPr>
        <p:spPr bwMode="ltGray">
          <a:xfrm>
            <a:off x="366713" y="107950"/>
            <a:ext cx="438150" cy="474663"/>
          </a:xfrm>
          <a:prstGeom prst="rect">
            <a:avLst/>
          </a:prstGeom>
          <a:solidFill>
            <a:schemeClr val="accent2"/>
          </a:solidFill>
          <a:ln w="9525">
            <a:noFill/>
            <a:miter lim="800000"/>
            <a:headEnd/>
            <a:tailEnd/>
          </a:ln>
        </p:spPr>
        <p:txBody>
          <a:bodyPr wrap="none" anchor="ctr"/>
          <a:lstStyle/>
          <a:p>
            <a:pPr algn="ctr" eaLnBrk="1" hangingPunct="1"/>
            <a:endParaRPr kumimoji="1" lang="en-US" b="0" baseline="0">
              <a:latin typeface="Tahoma" pitchFamily="34" charset="0"/>
            </a:endParaRPr>
          </a:p>
        </p:txBody>
      </p:sp>
      <p:sp>
        <p:nvSpPr>
          <p:cNvPr id="44036"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w="9525">
            <a:noFill/>
            <a:miter lim="800000"/>
            <a:headEnd/>
            <a:tailEnd/>
          </a:ln>
        </p:spPr>
        <p:txBody>
          <a:bodyPr wrap="none" anchor="ctr"/>
          <a:lstStyle/>
          <a:p>
            <a:pPr algn="ctr" eaLnBrk="1" hangingPunct="1"/>
            <a:endParaRPr kumimoji="1" lang="en-US" b="0" baseline="0">
              <a:latin typeface="Tahoma" pitchFamily="34" charset="0"/>
            </a:endParaRPr>
          </a:p>
        </p:txBody>
      </p:sp>
      <p:sp>
        <p:nvSpPr>
          <p:cNvPr id="44037" name="Rectangle 4"/>
          <p:cNvSpPr>
            <a:spLocks noChangeArrowheads="1"/>
          </p:cNvSpPr>
          <p:nvPr/>
        </p:nvSpPr>
        <p:spPr bwMode="ltGray">
          <a:xfrm>
            <a:off x="490538" y="530225"/>
            <a:ext cx="422275" cy="474663"/>
          </a:xfrm>
          <a:prstGeom prst="rect">
            <a:avLst/>
          </a:prstGeom>
          <a:solidFill>
            <a:schemeClr val="folHlink"/>
          </a:solidFill>
          <a:ln w="9525">
            <a:noFill/>
            <a:miter lim="800000"/>
            <a:headEnd/>
            <a:tailEnd/>
          </a:ln>
        </p:spPr>
        <p:txBody>
          <a:bodyPr wrap="none" anchor="ctr"/>
          <a:lstStyle/>
          <a:p>
            <a:pPr algn="ctr" eaLnBrk="1" hangingPunct="1"/>
            <a:endParaRPr kumimoji="1" lang="en-US" b="0" baseline="0">
              <a:latin typeface="Tahoma" pitchFamily="34" charset="0"/>
            </a:endParaRPr>
          </a:p>
        </p:txBody>
      </p:sp>
      <p:sp>
        <p:nvSpPr>
          <p:cNvPr id="44038"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w="9525">
            <a:noFill/>
            <a:miter lim="800000"/>
            <a:headEnd/>
            <a:tailEnd/>
          </a:ln>
        </p:spPr>
        <p:txBody>
          <a:bodyPr wrap="none" anchor="ctr"/>
          <a:lstStyle/>
          <a:p>
            <a:pPr algn="ctr" eaLnBrk="1" hangingPunct="1"/>
            <a:endParaRPr kumimoji="1" lang="en-US" b="0" baseline="0">
              <a:latin typeface="Tahoma" pitchFamily="34" charset="0"/>
            </a:endParaRPr>
          </a:p>
        </p:txBody>
      </p:sp>
      <p:sp>
        <p:nvSpPr>
          <p:cNvPr id="44039"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w="9525">
            <a:noFill/>
            <a:miter lim="800000"/>
            <a:headEnd/>
            <a:tailEnd/>
          </a:ln>
        </p:spPr>
        <p:txBody>
          <a:bodyPr wrap="none" anchor="ctr"/>
          <a:lstStyle/>
          <a:p>
            <a:pPr algn="ctr" eaLnBrk="1" hangingPunct="1"/>
            <a:endParaRPr kumimoji="1" lang="en-US" b="0" baseline="0">
              <a:latin typeface="Tahoma" pitchFamily="34" charset="0"/>
            </a:endParaRPr>
          </a:p>
        </p:txBody>
      </p:sp>
      <p:sp>
        <p:nvSpPr>
          <p:cNvPr id="44040" name="Rectangle 7"/>
          <p:cNvSpPr>
            <a:spLocks noChangeArrowheads="1"/>
          </p:cNvSpPr>
          <p:nvPr/>
        </p:nvSpPr>
        <p:spPr bwMode="gray">
          <a:xfrm>
            <a:off x="711200" y="0"/>
            <a:ext cx="31750" cy="1052513"/>
          </a:xfrm>
          <a:prstGeom prst="rect">
            <a:avLst/>
          </a:prstGeom>
          <a:solidFill>
            <a:schemeClr val="bg2"/>
          </a:solidFill>
          <a:ln w="9525">
            <a:noFill/>
            <a:miter lim="800000"/>
            <a:headEnd/>
            <a:tailEnd/>
          </a:ln>
        </p:spPr>
        <p:txBody>
          <a:bodyPr wrap="none" anchor="ctr"/>
          <a:lstStyle/>
          <a:p>
            <a:pPr algn="ctr" eaLnBrk="1" hangingPunct="1"/>
            <a:endParaRPr kumimoji="1" lang="en-US" b="0" baseline="0">
              <a:latin typeface="Tahoma" pitchFamily="34" charset="0"/>
            </a:endParaRPr>
          </a:p>
        </p:txBody>
      </p:sp>
      <p:sp>
        <p:nvSpPr>
          <p:cNvPr id="44041"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w="9525">
            <a:noFill/>
            <a:miter lim="800000"/>
            <a:headEnd/>
            <a:tailEnd/>
          </a:ln>
        </p:spPr>
        <p:txBody>
          <a:bodyPr wrap="none" anchor="ctr"/>
          <a:lstStyle/>
          <a:p>
            <a:pPr algn="ctr" eaLnBrk="1" hangingPunct="1"/>
            <a:endParaRPr kumimoji="1" lang="en-US" b="0" baseline="0">
              <a:latin typeface="Tahoma" pitchFamily="34" charset="0"/>
            </a:endParaRPr>
          </a:p>
        </p:txBody>
      </p:sp>
      <p:pic>
        <p:nvPicPr>
          <p:cNvPr id="44043" name="Picture 15"/>
          <p:cNvPicPr>
            <a:picLocks noChangeAspect="1" noChangeArrowheads="1"/>
          </p:cNvPicPr>
          <p:nvPr/>
        </p:nvPicPr>
        <p:blipFill>
          <a:blip r:embed="rId3"/>
          <a:srcRect/>
          <a:stretch>
            <a:fillRect/>
          </a:stretch>
        </p:blipFill>
        <p:spPr bwMode="auto">
          <a:xfrm>
            <a:off x="1008063" y="1462088"/>
            <a:ext cx="7127875" cy="3932237"/>
          </a:xfrm>
          <a:prstGeom prst="rect">
            <a:avLst/>
          </a:prstGeom>
          <a:noFill/>
          <a:ln w="9525">
            <a:noFill/>
            <a:miter lim="800000"/>
            <a:headEnd/>
            <a:tailEnd/>
          </a:ln>
        </p:spPr>
      </p:pic>
      <p:sp>
        <p:nvSpPr>
          <p:cNvPr id="44044" name="Text Box 16"/>
          <p:cNvSpPr txBox="1">
            <a:spLocks noChangeArrowheads="1"/>
          </p:cNvSpPr>
          <p:nvPr/>
        </p:nvSpPr>
        <p:spPr bwMode="auto">
          <a:xfrm>
            <a:off x="1066800" y="609600"/>
            <a:ext cx="5029197" cy="400110"/>
          </a:xfrm>
          <a:prstGeom prst="rect">
            <a:avLst/>
          </a:prstGeom>
          <a:noFill/>
          <a:ln w="9525">
            <a:noFill/>
            <a:miter lim="800000"/>
            <a:headEnd/>
            <a:tailEnd/>
          </a:ln>
        </p:spPr>
        <p:txBody>
          <a:bodyPr wrap="none">
            <a:spAutoFit/>
          </a:bodyPr>
          <a:lstStyle/>
          <a:p>
            <a:r>
              <a:rPr lang="en-US" baseline="0" dirty="0" smtClean="0">
                <a:solidFill>
                  <a:schemeClr val="folHlink"/>
                </a:solidFill>
              </a:rPr>
              <a:t>  </a:t>
            </a:r>
            <a:r>
              <a:rPr lang="en-US" sz="2000" i="1" baseline="0" dirty="0"/>
              <a:t>Polynomial division with coefficients in GF(2)</a:t>
            </a: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11156"/>
          </a:xfrm>
        </p:spPr>
        <p:txBody>
          <a:bodyPr>
            <a:normAutofit fontScale="90000"/>
          </a:bodyPr>
          <a:lstStyle/>
          <a:p>
            <a:r>
              <a:rPr lang="en-US" dirty="0" smtClean="0"/>
              <a:t>Affine Cipher: Example</a:t>
            </a:r>
            <a:endParaRPr lang="en-US" dirty="0"/>
          </a:p>
        </p:txBody>
      </p:sp>
      <p:sp>
        <p:nvSpPr>
          <p:cNvPr id="3" name="Content Placeholder 2"/>
          <p:cNvSpPr>
            <a:spLocks noGrp="1"/>
          </p:cNvSpPr>
          <p:nvPr>
            <p:ph idx="1"/>
          </p:nvPr>
        </p:nvSpPr>
        <p:spPr>
          <a:xfrm>
            <a:off x="457200" y="1000108"/>
            <a:ext cx="8229600" cy="5126055"/>
          </a:xfrm>
        </p:spPr>
        <p:txBody>
          <a:bodyPr/>
          <a:lstStyle/>
          <a:p>
            <a:r>
              <a:rPr lang="en-US" dirty="0" smtClean="0"/>
              <a:t>Key value pair (7,2), PT : “HELLO”</a:t>
            </a:r>
            <a:endParaRPr lang="en-US" dirty="0"/>
          </a:p>
        </p:txBody>
      </p:sp>
      <p:sp>
        <p:nvSpPr>
          <p:cNvPr id="4" name="Slide Number Placeholder 3"/>
          <p:cNvSpPr>
            <a:spLocks noGrp="1"/>
          </p:cNvSpPr>
          <p:nvPr>
            <p:ph type="sldNum" sz="quarter" idx="12"/>
          </p:nvPr>
        </p:nvSpPr>
        <p:spPr/>
        <p:txBody>
          <a:bodyPr/>
          <a:lstStyle/>
          <a:p>
            <a:fld id="{174EB35F-102C-412E-9E9E-AD64D516541E}" type="slidenum">
              <a:rPr lang="en-IN" smtClean="0"/>
              <a:pPr/>
              <a:t>6</a:t>
            </a:fld>
            <a:endParaRPr lang="en-IN" dirty="0"/>
          </a:p>
        </p:txBody>
      </p:sp>
      <p:pic>
        <p:nvPicPr>
          <p:cNvPr id="1026" name="Picture 2"/>
          <p:cNvPicPr>
            <a:picLocks noChangeAspect="1" noChangeArrowheads="1"/>
          </p:cNvPicPr>
          <p:nvPr/>
        </p:nvPicPr>
        <p:blipFill>
          <a:blip r:embed="rId2"/>
          <a:srcRect/>
          <a:stretch>
            <a:fillRect/>
          </a:stretch>
        </p:blipFill>
        <p:spPr bwMode="auto">
          <a:xfrm>
            <a:off x="714348" y="1714489"/>
            <a:ext cx="7572427" cy="2224100"/>
          </a:xfrm>
          <a:prstGeom prst="rect">
            <a:avLst/>
          </a:prstGeom>
          <a:noFill/>
          <a:ln w="9525">
            <a:noFill/>
            <a:miter lim="800000"/>
            <a:headEnd/>
            <a:tailEnd/>
          </a:ln>
          <a:effectLst/>
        </p:spPr>
      </p:pic>
      <p:pic>
        <p:nvPicPr>
          <p:cNvPr id="1027" name="Picture 3"/>
          <p:cNvPicPr>
            <a:picLocks noChangeAspect="1" noChangeArrowheads="1"/>
          </p:cNvPicPr>
          <p:nvPr/>
        </p:nvPicPr>
        <p:blipFill>
          <a:blip r:embed="rId3"/>
          <a:srcRect/>
          <a:stretch>
            <a:fillRect/>
          </a:stretch>
        </p:blipFill>
        <p:spPr bwMode="auto">
          <a:xfrm>
            <a:off x="571472" y="3929066"/>
            <a:ext cx="8072494" cy="2286016"/>
          </a:xfrm>
          <a:prstGeom prst="rect">
            <a:avLst/>
          </a:prstGeom>
          <a:noFill/>
          <a:ln w="9525">
            <a:noFill/>
            <a:miter lim="800000"/>
            <a:headEnd/>
            <a:tailEnd/>
          </a:ln>
          <a:effectLst/>
        </p:spPr>
      </p:pic>
      <p:sp>
        <p:nvSpPr>
          <p:cNvPr id="7" name="TextBox 6"/>
          <p:cNvSpPr txBox="1"/>
          <p:nvPr/>
        </p:nvSpPr>
        <p:spPr>
          <a:xfrm>
            <a:off x="567608" y="6000768"/>
            <a:ext cx="6719036" cy="646331"/>
          </a:xfrm>
          <a:prstGeom prst="rect">
            <a:avLst/>
          </a:prstGeom>
          <a:noFill/>
        </p:spPr>
        <p:txBody>
          <a:bodyPr wrap="square" rtlCol="0">
            <a:spAutoFit/>
          </a:bodyPr>
          <a:lstStyle/>
          <a:p>
            <a:r>
              <a:rPr lang="en-US" dirty="0" smtClean="0"/>
              <a:t> </a:t>
            </a:r>
            <a:r>
              <a:rPr lang="en-US" dirty="0" err="1" smtClean="0">
                <a:solidFill>
                  <a:srgbClr val="C00000"/>
                </a:solidFill>
              </a:rPr>
              <a:t>eg</a:t>
            </a:r>
            <a:r>
              <a:rPr lang="en-US" dirty="0" smtClean="0">
                <a:solidFill>
                  <a:srgbClr val="C00000"/>
                </a:solidFill>
              </a:rPr>
              <a:t>. Multiplicative inverse of 7 in Z</a:t>
            </a:r>
            <a:r>
              <a:rPr lang="en-US" baseline="-25000" dirty="0" smtClean="0">
                <a:solidFill>
                  <a:srgbClr val="C00000"/>
                </a:solidFill>
              </a:rPr>
              <a:t>26</a:t>
            </a:r>
            <a:r>
              <a:rPr lang="en-US" dirty="0" smtClean="0">
                <a:solidFill>
                  <a:srgbClr val="C00000"/>
                </a:solidFill>
              </a:rPr>
              <a:t> will be 15 as (15 x 7) mod 26 = 1; 23 x 15 mod 26 = 345 mod 26 = 7 </a:t>
            </a:r>
            <a:r>
              <a:rPr lang="en-US" dirty="0" err="1" smtClean="0">
                <a:solidFill>
                  <a:srgbClr val="C00000"/>
                </a:solidFill>
              </a:rPr>
              <a:t>i.e</a:t>
            </a:r>
            <a:r>
              <a:rPr lang="en-US" dirty="0" smtClean="0">
                <a:solidFill>
                  <a:srgbClr val="C00000"/>
                </a:solidFill>
              </a:rPr>
              <a:t> h</a:t>
            </a:r>
            <a:endParaRPr lang="en-US" dirty="0">
              <a:solidFill>
                <a:srgbClr val="C00000"/>
              </a:solidFill>
            </a:endParaRPr>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Number Placeholder 1"/>
          <p:cNvSpPr>
            <a:spLocks noGrp="1"/>
          </p:cNvSpPr>
          <p:nvPr>
            <p:ph type="sldNum" sz="quarter" idx="12"/>
          </p:nvPr>
        </p:nvSpPr>
        <p:spPr>
          <a:noFill/>
        </p:spPr>
        <p:txBody>
          <a:bodyPr/>
          <a:lstStyle/>
          <a:p>
            <a:endParaRPr lang="en-US" dirty="0"/>
          </a:p>
        </p:txBody>
      </p:sp>
      <p:sp>
        <p:nvSpPr>
          <p:cNvPr id="44035" name="Rectangle 2"/>
          <p:cNvSpPr>
            <a:spLocks noChangeArrowheads="1"/>
          </p:cNvSpPr>
          <p:nvPr/>
        </p:nvSpPr>
        <p:spPr bwMode="ltGray">
          <a:xfrm>
            <a:off x="366713" y="107950"/>
            <a:ext cx="438150" cy="474663"/>
          </a:xfrm>
          <a:prstGeom prst="rect">
            <a:avLst/>
          </a:prstGeom>
          <a:solidFill>
            <a:schemeClr val="accent2"/>
          </a:solidFill>
          <a:ln w="9525">
            <a:noFill/>
            <a:miter lim="800000"/>
            <a:headEnd/>
            <a:tailEnd/>
          </a:ln>
        </p:spPr>
        <p:txBody>
          <a:bodyPr wrap="none" anchor="ctr"/>
          <a:lstStyle/>
          <a:p>
            <a:pPr algn="ctr" eaLnBrk="1" hangingPunct="1"/>
            <a:endParaRPr kumimoji="1" lang="en-US" b="0" baseline="0">
              <a:latin typeface="Tahoma" pitchFamily="34" charset="0"/>
            </a:endParaRPr>
          </a:p>
        </p:txBody>
      </p:sp>
      <p:sp>
        <p:nvSpPr>
          <p:cNvPr id="44036"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w="9525">
            <a:noFill/>
            <a:miter lim="800000"/>
            <a:headEnd/>
            <a:tailEnd/>
          </a:ln>
        </p:spPr>
        <p:txBody>
          <a:bodyPr wrap="none" anchor="ctr"/>
          <a:lstStyle/>
          <a:p>
            <a:pPr algn="ctr" eaLnBrk="1" hangingPunct="1"/>
            <a:endParaRPr kumimoji="1" lang="en-US" b="0" baseline="0">
              <a:latin typeface="Tahoma" pitchFamily="34" charset="0"/>
            </a:endParaRPr>
          </a:p>
        </p:txBody>
      </p:sp>
      <p:sp>
        <p:nvSpPr>
          <p:cNvPr id="44037" name="Rectangle 4"/>
          <p:cNvSpPr>
            <a:spLocks noChangeArrowheads="1"/>
          </p:cNvSpPr>
          <p:nvPr/>
        </p:nvSpPr>
        <p:spPr bwMode="ltGray">
          <a:xfrm>
            <a:off x="490538" y="530225"/>
            <a:ext cx="6510354" cy="474663"/>
          </a:xfrm>
          <a:prstGeom prst="rect">
            <a:avLst/>
          </a:prstGeom>
          <a:solidFill>
            <a:schemeClr val="folHlink"/>
          </a:solidFill>
          <a:ln w="9525">
            <a:noFill/>
            <a:miter lim="800000"/>
            <a:headEnd/>
            <a:tailEnd/>
          </a:ln>
        </p:spPr>
        <p:txBody>
          <a:bodyPr wrap="none" anchor="ctr"/>
          <a:lstStyle/>
          <a:p>
            <a:pPr algn="ctr" eaLnBrk="1" hangingPunct="1"/>
            <a:endParaRPr kumimoji="1" lang="en-US" b="0" baseline="0">
              <a:latin typeface="Tahoma" pitchFamily="34" charset="0"/>
            </a:endParaRPr>
          </a:p>
        </p:txBody>
      </p:sp>
      <p:sp>
        <p:nvSpPr>
          <p:cNvPr id="44038"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w="9525">
            <a:noFill/>
            <a:miter lim="800000"/>
            <a:headEnd/>
            <a:tailEnd/>
          </a:ln>
        </p:spPr>
        <p:txBody>
          <a:bodyPr wrap="none" anchor="ctr"/>
          <a:lstStyle/>
          <a:p>
            <a:pPr algn="ctr" eaLnBrk="1" hangingPunct="1"/>
            <a:endParaRPr kumimoji="1" lang="en-US" b="0" baseline="0">
              <a:latin typeface="Tahoma" pitchFamily="34" charset="0"/>
            </a:endParaRPr>
          </a:p>
        </p:txBody>
      </p:sp>
      <p:sp>
        <p:nvSpPr>
          <p:cNvPr id="44039"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w="9525">
            <a:noFill/>
            <a:miter lim="800000"/>
            <a:headEnd/>
            <a:tailEnd/>
          </a:ln>
        </p:spPr>
        <p:txBody>
          <a:bodyPr wrap="none" anchor="ctr"/>
          <a:lstStyle/>
          <a:p>
            <a:pPr algn="ctr" eaLnBrk="1" hangingPunct="1"/>
            <a:endParaRPr kumimoji="1" lang="en-US" b="0" baseline="0">
              <a:latin typeface="Tahoma" pitchFamily="34" charset="0"/>
            </a:endParaRPr>
          </a:p>
        </p:txBody>
      </p:sp>
      <p:sp>
        <p:nvSpPr>
          <p:cNvPr id="44040" name="Rectangle 7"/>
          <p:cNvSpPr>
            <a:spLocks noChangeArrowheads="1"/>
          </p:cNvSpPr>
          <p:nvPr/>
        </p:nvSpPr>
        <p:spPr bwMode="gray">
          <a:xfrm>
            <a:off x="711200" y="0"/>
            <a:ext cx="31750" cy="1052513"/>
          </a:xfrm>
          <a:prstGeom prst="rect">
            <a:avLst/>
          </a:prstGeom>
          <a:solidFill>
            <a:schemeClr val="bg2"/>
          </a:solidFill>
          <a:ln w="9525">
            <a:noFill/>
            <a:miter lim="800000"/>
            <a:headEnd/>
            <a:tailEnd/>
          </a:ln>
        </p:spPr>
        <p:txBody>
          <a:bodyPr wrap="none" anchor="ctr"/>
          <a:lstStyle/>
          <a:p>
            <a:pPr algn="ctr" eaLnBrk="1" hangingPunct="1"/>
            <a:endParaRPr kumimoji="1" lang="en-US" b="0" baseline="0">
              <a:latin typeface="Tahoma" pitchFamily="34" charset="0"/>
            </a:endParaRPr>
          </a:p>
        </p:txBody>
      </p:sp>
      <p:sp>
        <p:nvSpPr>
          <p:cNvPr id="44041"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w="9525">
            <a:noFill/>
            <a:miter lim="800000"/>
            <a:headEnd/>
            <a:tailEnd/>
          </a:ln>
        </p:spPr>
        <p:txBody>
          <a:bodyPr wrap="none" anchor="ctr"/>
          <a:lstStyle/>
          <a:p>
            <a:pPr algn="ctr" eaLnBrk="1" hangingPunct="1"/>
            <a:endParaRPr kumimoji="1" lang="en-US" b="0" baseline="0">
              <a:latin typeface="Tahoma" pitchFamily="34" charset="0"/>
            </a:endParaRPr>
          </a:p>
        </p:txBody>
      </p:sp>
      <p:sp>
        <p:nvSpPr>
          <p:cNvPr id="44044" name="Text Box 16"/>
          <p:cNvSpPr txBox="1">
            <a:spLocks noChangeArrowheads="1"/>
          </p:cNvSpPr>
          <p:nvPr/>
        </p:nvSpPr>
        <p:spPr bwMode="auto">
          <a:xfrm>
            <a:off x="1066800" y="609600"/>
            <a:ext cx="290464" cy="369332"/>
          </a:xfrm>
          <a:prstGeom prst="rect">
            <a:avLst/>
          </a:prstGeom>
          <a:noFill/>
          <a:ln w="9525">
            <a:noFill/>
            <a:miter lim="800000"/>
            <a:headEnd/>
            <a:tailEnd/>
          </a:ln>
        </p:spPr>
        <p:txBody>
          <a:bodyPr wrap="none">
            <a:spAutoFit/>
          </a:bodyPr>
          <a:lstStyle/>
          <a:p>
            <a:r>
              <a:rPr lang="en-US" baseline="0" dirty="0" smtClean="0">
                <a:solidFill>
                  <a:schemeClr val="folHlink"/>
                </a:solidFill>
              </a:rPr>
              <a:t>  </a:t>
            </a:r>
            <a:endParaRPr lang="en-US" sz="2000" i="1" baseline="0" dirty="0"/>
          </a:p>
        </p:txBody>
      </p:sp>
      <p:sp>
        <p:nvSpPr>
          <p:cNvPr id="13" name="TextBox 12"/>
          <p:cNvSpPr txBox="1"/>
          <p:nvPr/>
        </p:nvSpPr>
        <p:spPr>
          <a:xfrm>
            <a:off x="214282" y="2500306"/>
            <a:ext cx="12373397" cy="3170099"/>
          </a:xfrm>
          <a:prstGeom prst="rect">
            <a:avLst/>
          </a:prstGeom>
          <a:noFill/>
        </p:spPr>
        <p:txBody>
          <a:bodyPr wrap="square" rtlCol="0">
            <a:spAutoFit/>
          </a:bodyPr>
          <a:lstStyle/>
          <a:p>
            <a:pPr>
              <a:buFont typeface="Arial" pitchFamily="34" charset="0"/>
              <a:buChar char="•"/>
            </a:pPr>
            <a:r>
              <a:rPr lang="en-IN" sz="2600" dirty="0" smtClean="0"/>
              <a:t>The Additive identity in a polynomial is zero polynomial.</a:t>
            </a:r>
          </a:p>
          <a:p>
            <a:pPr>
              <a:buFont typeface="Arial" pitchFamily="34" charset="0"/>
              <a:buChar char="•"/>
            </a:pPr>
            <a:r>
              <a:rPr lang="en-IN" sz="2600" dirty="0" smtClean="0"/>
              <a:t>The Additive inverse of a polynomial with coefficients in GF(2)</a:t>
            </a:r>
          </a:p>
          <a:p>
            <a:r>
              <a:rPr lang="en-IN" sz="2600" dirty="0" smtClean="0"/>
              <a:t>   is the polynomial itself.</a:t>
            </a:r>
          </a:p>
          <a:p>
            <a:pPr>
              <a:buFont typeface="Arial" pitchFamily="34" charset="0"/>
              <a:buChar char="•"/>
            </a:pPr>
            <a:r>
              <a:rPr lang="en-IN" sz="2600" dirty="0" smtClean="0"/>
              <a:t>Multiplicative identity is always 1 i.e. in GF(2</a:t>
            </a:r>
            <a:r>
              <a:rPr lang="en-IN" sz="2600" baseline="30000" dirty="0" smtClean="0"/>
              <a:t>8</a:t>
            </a:r>
            <a:r>
              <a:rPr lang="en-IN" sz="2600" dirty="0" smtClean="0"/>
              <a:t>) the multiplicative</a:t>
            </a:r>
          </a:p>
          <a:p>
            <a:r>
              <a:rPr lang="en-IN" sz="2600" dirty="0" smtClean="0"/>
              <a:t>  inverse is 00000001.</a:t>
            </a:r>
          </a:p>
          <a:p>
            <a:pPr>
              <a:buFont typeface="Arial" pitchFamily="34" charset="0"/>
              <a:buChar char="•"/>
            </a:pPr>
            <a:r>
              <a:rPr lang="en-IN" sz="2600" dirty="0" smtClean="0">
                <a:solidFill>
                  <a:srgbClr val="C00000"/>
                </a:solidFill>
              </a:rPr>
              <a:t>Multiplicative inverse can be calculated using Extended Euclidean </a:t>
            </a:r>
          </a:p>
          <a:p>
            <a:r>
              <a:rPr lang="en-IN" sz="2600" dirty="0" smtClean="0">
                <a:solidFill>
                  <a:srgbClr val="C00000"/>
                </a:solidFill>
              </a:rPr>
              <a:t>  algorithm.</a:t>
            </a:r>
          </a:p>
          <a:p>
            <a:r>
              <a:rPr lang="en-IN" dirty="0" smtClean="0"/>
              <a:t>.</a:t>
            </a:r>
            <a:endParaRPr lang="en-IN" dirty="0"/>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Slide Number Placeholder 1"/>
          <p:cNvSpPr>
            <a:spLocks noGrp="1"/>
          </p:cNvSpPr>
          <p:nvPr>
            <p:ph type="sldNum" sz="quarter" idx="12"/>
          </p:nvPr>
        </p:nvSpPr>
        <p:spPr>
          <a:noFill/>
        </p:spPr>
        <p:txBody>
          <a:bodyPr/>
          <a:lstStyle/>
          <a:p>
            <a:endParaRPr lang="en-US" dirty="0"/>
          </a:p>
        </p:txBody>
      </p:sp>
      <p:sp>
        <p:nvSpPr>
          <p:cNvPr id="45059" name="Rectangle 2"/>
          <p:cNvSpPr>
            <a:spLocks noChangeArrowheads="1"/>
          </p:cNvSpPr>
          <p:nvPr/>
        </p:nvSpPr>
        <p:spPr bwMode="ltGray">
          <a:xfrm>
            <a:off x="366713" y="107950"/>
            <a:ext cx="438150" cy="474663"/>
          </a:xfrm>
          <a:prstGeom prst="rect">
            <a:avLst/>
          </a:prstGeom>
          <a:solidFill>
            <a:schemeClr val="accent2"/>
          </a:solidFill>
          <a:ln w="9525">
            <a:noFill/>
            <a:miter lim="800000"/>
            <a:headEnd/>
            <a:tailEnd/>
          </a:ln>
        </p:spPr>
        <p:txBody>
          <a:bodyPr wrap="none" anchor="ctr"/>
          <a:lstStyle/>
          <a:p>
            <a:pPr algn="ctr" eaLnBrk="1" hangingPunct="1"/>
            <a:endParaRPr kumimoji="1" lang="en-US" b="0" baseline="0">
              <a:latin typeface="Tahoma" pitchFamily="34" charset="0"/>
            </a:endParaRPr>
          </a:p>
        </p:txBody>
      </p:sp>
      <p:sp>
        <p:nvSpPr>
          <p:cNvPr id="45060"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w="9525">
            <a:noFill/>
            <a:miter lim="800000"/>
            <a:headEnd/>
            <a:tailEnd/>
          </a:ln>
        </p:spPr>
        <p:txBody>
          <a:bodyPr wrap="none" anchor="ctr"/>
          <a:lstStyle/>
          <a:p>
            <a:pPr algn="ctr" eaLnBrk="1" hangingPunct="1"/>
            <a:endParaRPr kumimoji="1" lang="en-US" b="0" baseline="0">
              <a:latin typeface="Tahoma" pitchFamily="34" charset="0"/>
            </a:endParaRPr>
          </a:p>
        </p:txBody>
      </p:sp>
      <p:sp>
        <p:nvSpPr>
          <p:cNvPr id="45061" name="Rectangle 4"/>
          <p:cNvSpPr>
            <a:spLocks noChangeArrowheads="1"/>
          </p:cNvSpPr>
          <p:nvPr/>
        </p:nvSpPr>
        <p:spPr bwMode="ltGray">
          <a:xfrm>
            <a:off x="490538" y="530225"/>
            <a:ext cx="422275" cy="474663"/>
          </a:xfrm>
          <a:prstGeom prst="rect">
            <a:avLst/>
          </a:prstGeom>
          <a:solidFill>
            <a:schemeClr val="folHlink"/>
          </a:solidFill>
          <a:ln w="9525">
            <a:noFill/>
            <a:miter lim="800000"/>
            <a:headEnd/>
            <a:tailEnd/>
          </a:ln>
        </p:spPr>
        <p:txBody>
          <a:bodyPr wrap="none" anchor="ctr"/>
          <a:lstStyle/>
          <a:p>
            <a:pPr algn="ctr" eaLnBrk="1" hangingPunct="1"/>
            <a:endParaRPr kumimoji="1" lang="en-US" b="0" baseline="0">
              <a:latin typeface="Tahoma" pitchFamily="34" charset="0"/>
            </a:endParaRPr>
          </a:p>
        </p:txBody>
      </p:sp>
      <p:sp>
        <p:nvSpPr>
          <p:cNvPr id="45062"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w="9525">
            <a:noFill/>
            <a:miter lim="800000"/>
            <a:headEnd/>
            <a:tailEnd/>
          </a:ln>
        </p:spPr>
        <p:txBody>
          <a:bodyPr wrap="none" anchor="ctr"/>
          <a:lstStyle/>
          <a:p>
            <a:pPr algn="ctr" eaLnBrk="1" hangingPunct="1"/>
            <a:endParaRPr kumimoji="1" lang="en-US" b="0" baseline="0">
              <a:latin typeface="Tahoma" pitchFamily="34" charset="0"/>
            </a:endParaRPr>
          </a:p>
        </p:txBody>
      </p:sp>
      <p:sp>
        <p:nvSpPr>
          <p:cNvPr id="45063"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w="9525">
            <a:noFill/>
            <a:miter lim="800000"/>
            <a:headEnd/>
            <a:tailEnd/>
          </a:ln>
        </p:spPr>
        <p:txBody>
          <a:bodyPr wrap="none" anchor="ctr"/>
          <a:lstStyle/>
          <a:p>
            <a:pPr algn="ctr" eaLnBrk="1" hangingPunct="1"/>
            <a:endParaRPr kumimoji="1" lang="en-US" b="0" baseline="0">
              <a:latin typeface="Tahoma" pitchFamily="34" charset="0"/>
            </a:endParaRPr>
          </a:p>
        </p:txBody>
      </p:sp>
      <p:sp>
        <p:nvSpPr>
          <p:cNvPr id="45064" name="Rectangle 7"/>
          <p:cNvSpPr>
            <a:spLocks noChangeArrowheads="1"/>
          </p:cNvSpPr>
          <p:nvPr/>
        </p:nvSpPr>
        <p:spPr bwMode="gray">
          <a:xfrm>
            <a:off x="711200" y="0"/>
            <a:ext cx="31750" cy="1052513"/>
          </a:xfrm>
          <a:prstGeom prst="rect">
            <a:avLst/>
          </a:prstGeom>
          <a:solidFill>
            <a:schemeClr val="bg2"/>
          </a:solidFill>
          <a:ln w="9525">
            <a:noFill/>
            <a:miter lim="800000"/>
            <a:headEnd/>
            <a:tailEnd/>
          </a:ln>
        </p:spPr>
        <p:txBody>
          <a:bodyPr wrap="none" anchor="ctr"/>
          <a:lstStyle/>
          <a:p>
            <a:pPr algn="ctr" eaLnBrk="1" hangingPunct="1"/>
            <a:endParaRPr kumimoji="1" lang="en-US" b="0" baseline="0">
              <a:latin typeface="Tahoma" pitchFamily="34" charset="0"/>
            </a:endParaRPr>
          </a:p>
        </p:txBody>
      </p:sp>
      <p:sp>
        <p:nvSpPr>
          <p:cNvPr id="45065"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w="9525">
            <a:noFill/>
            <a:miter lim="800000"/>
            <a:headEnd/>
            <a:tailEnd/>
          </a:ln>
        </p:spPr>
        <p:txBody>
          <a:bodyPr wrap="none" anchor="ctr"/>
          <a:lstStyle/>
          <a:p>
            <a:pPr algn="ctr" eaLnBrk="1" hangingPunct="1"/>
            <a:endParaRPr kumimoji="1" lang="en-US" b="0" baseline="0">
              <a:latin typeface="Tahoma" pitchFamily="34" charset="0"/>
            </a:endParaRPr>
          </a:p>
        </p:txBody>
      </p:sp>
      <p:sp>
        <p:nvSpPr>
          <p:cNvPr id="45066" name="Text Box 9"/>
          <p:cNvSpPr txBox="1">
            <a:spLocks noChangeArrowheads="1"/>
          </p:cNvSpPr>
          <p:nvPr/>
        </p:nvSpPr>
        <p:spPr bwMode="auto">
          <a:xfrm>
            <a:off x="1143000" y="0"/>
            <a:ext cx="3836050" cy="584775"/>
          </a:xfrm>
          <a:prstGeom prst="rect">
            <a:avLst/>
          </a:prstGeom>
          <a:noFill/>
          <a:ln w="9525">
            <a:noFill/>
            <a:miter lim="800000"/>
            <a:headEnd/>
            <a:tailEnd/>
          </a:ln>
        </p:spPr>
        <p:txBody>
          <a:bodyPr wrap="none">
            <a:spAutoFit/>
          </a:bodyPr>
          <a:lstStyle/>
          <a:p>
            <a:r>
              <a:rPr lang="en-US" sz="3200" i="1" baseline="0" dirty="0" smtClean="0">
                <a:solidFill>
                  <a:srgbClr val="C00000"/>
                </a:solidFill>
              </a:rPr>
              <a:t>Multiplicative  Inverse</a:t>
            </a:r>
            <a:endParaRPr lang="en-US" sz="3200" i="1" baseline="0" dirty="0">
              <a:solidFill>
                <a:srgbClr val="C00000"/>
              </a:solidFill>
            </a:endParaRPr>
          </a:p>
        </p:txBody>
      </p:sp>
      <p:sp>
        <p:nvSpPr>
          <p:cNvPr id="45068" name="Rectangle 11"/>
          <p:cNvSpPr>
            <a:spLocks noChangeArrowheads="1"/>
          </p:cNvSpPr>
          <p:nvPr/>
        </p:nvSpPr>
        <p:spPr bwMode="auto">
          <a:xfrm>
            <a:off x="152400" y="1066800"/>
            <a:ext cx="8839200" cy="549275"/>
          </a:xfrm>
          <a:prstGeom prst="rect">
            <a:avLst/>
          </a:prstGeom>
          <a:noFill/>
          <a:ln w="9525">
            <a:noFill/>
            <a:miter lim="800000"/>
            <a:headEnd/>
            <a:tailEnd/>
          </a:ln>
        </p:spPr>
        <p:txBody>
          <a:bodyPr anchor="ctr">
            <a:spAutoFit/>
          </a:bodyPr>
          <a:lstStyle/>
          <a:p>
            <a:pPr algn="just" eaLnBrk="1" hangingPunct="1">
              <a:lnSpc>
                <a:spcPct val="125000"/>
              </a:lnSpc>
              <a:spcAft>
                <a:spcPct val="70000"/>
              </a:spcAft>
            </a:pPr>
            <a:r>
              <a:rPr lang="en-US" baseline="0"/>
              <a:t>In GF (2</a:t>
            </a:r>
            <a:r>
              <a:rPr lang="en-US" baseline="30000"/>
              <a:t>4</a:t>
            </a:r>
            <a:r>
              <a:rPr lang="en-US" baseline="0"/>
              <a:t>), find the inverse of (</a:t>
            </a:r>
            <a:r>
              <a:rPr lang="en-US" i="1" baseline="0"/>
              <a:t>x</a:t>
            </a:r>
            <a:r>
              <a:rPr lang="en-US" baseline="30000"/>
              <a:t>2</a:t>
            </a:r>
            <a:r>
              <a:rPr lang="en-US" baseline="0"/>
              <a:t> + 1) modulo (</a:t>
            </a:r>
            <a:r>
              <a:rPr lang="en-US" i="1" baseline="0"/>
              <a:t>x</a:t>
            </a:r>
            <a:r>
              <a:rPr lang="en-US" baseline="30000"/>
              <a:t>4</a:t>
            </a:r>
            <a:r>
              <a:rPr lang="en-US" baseline="0"/>
              <a:t> + </a:t>
            </a:r>
            <a:r>
              <a:rPr lang="en-US" i="1" baseline="0"/>
              <a:t>x</a:t>
            </a:r>
            <a:r>
              <a:rPr lang="en-US" baseline="0"/>
              <a:t> + 1).</a:t>
            </a:r>
          </a:p>
        </p:txBody>
      </p:sp>
      <p:sp>
        <p:nvSpPr>
          <p:cNvPr id="45069" name="Text Box 12"/>
          <p:cNvSpPr txBox="1">
            <a:spLocks noChangeArrowheads="1"/>
          </p:cNvSpPr>
          <p:nvPr/>
        </p:nvSpPr>
        <p:spPr bwMode="auto">
          <a:xfrm>
            <a:off x="228600" y="2057400"/>
            <a:ext cx="1268413" cy="457200"/>
          </a:xfrm>
          <a:prstGeom prst="rect">
            <a:avLst/>
          </a:prstGeom>
          <a:noFill/>
          <a:ln w="9525">
            <a:noFill/>
            <a:miter lim="800000"/>
            <a:headEnd/>
            <a:tailEnd/>
          </a:ln>
        </p:spPr>
        <p:txBody>
          <a:bodyPr wrap="none">
            <a:spAutoFit/>
          </a:bodyPr>
          <a:lstStyle/>
          <a:p>
            <a:r>
              <a:rPr lang="en-US" baseline="0">
                <a:solidFill>
                  <a:schemeClr val="hlink"/>
                </a:solidFill>
              </a:rPr>
              <a:t>Solution</a:t>
            </a:r>
          </a:p>
        </p:txBody>
      </p:sp>
      <p:pic>
        <p:nvPicPr>
          <p:cNvPr id="45070" name="Picture 15"/>
          <p:cNvPicPr>
            <a:picLocks noChangeAspect="1" noChangeArrowheads="1"/>
          </p:cNvPicPr>
          <p:nvPr/>
        </p:nvPicPr>
        <p:blipFill>
          <a:blip r:embed="rId3"/>
          <a:srcRect/>
          <a:stretch>
            <a:fillRect/>
          </a:stretch>
        </p:blipFill>
        <p:spPr bwMode="auto">
          <a:xfrm>
            <a:off x="155575" y="3973513"/>
            <a:ext cx="8455025" cy="1893887"/>
          </a:xfrm>
          <a:prstGeom prst="rect">
            <a:avLst/>
          </a:prstGeom>
          <a:noFill/>
          <a:ln w="9525">
            <a:noFill/>
            <a:miter lim="800000"/>
            <a:headEnd/>
            <a:tailEnd/>
          </a:ln>
        </p:spPr>
      </p:pic>
      <p:sp>
        <p:nvSpPr>
          <p:cNvPr id="45072" name="Rectangle 18"/>
          <p:cNvSpPr>
            <a:spLocks noChangeArrowheads="1"/>
          </p:cNvSpPr>
          <p:nvPr/>
        </p:nvSpPr>
        <p:spPr bwMode="auto">
          <a:xfrm>
            <a:off x="152400" y="2422525"/>
            <a:ext cx="8839200" cy="438582"/>
          </a:xfrm>
          <a:prstGeom prst="rect">
            <a:avLst/>
          </a:prstGeom>
          <a:noFill/>
          <a:ln w="9525">
            <a:noFill/>
            <a:miter lim="800000"/>
            <a:headEnd/>
            <a:tailEnd/>
          </a:ln>
        </p:spPr>
        <p:txBody>
          <a:bodyPr anchor="ctr">
            <a:spAutoFit/>
          </a:bodyPr>
          <a:lstStyle/>
          <a:p>
            <a:pPr algn="just" eaLnBrk="1" hangingPunct="1">
              <a:lnSpc>
                <a:spcPct val="125000"/>
              </a:lnSpc>
              <a:spcAft>
                <a:spcPct val="70000"/>
              </a:spcAft>
            </a:pPr>
            <a:r>
              <a:rPr lang="en-US" baseline="0" dirty="0"/>
              <a:t>The answer is (</a:t>
            </a:r>
            <a:r>
              <a:rPr lang="en-US" i="1" baseline="0" dirty="0"/>
              <a:t>x</a:t>
            </a:r>
            <a:r>
              <a:rPr lang="en-US" baseline="30000" dirty="0"/>
              <a:t>3</a:t>
            </a:r>
            <a:r>
              <a:rPr lang="en-US" baseline="0" dirty="0"/>
              <a:t> + </a:t>
            </a:r>
            <a:r>
              <a:rPr lang="en-US" i="1" baseline="0" dirty="0"/>
              <a:t>x</a:t>
            </a:r>
            <a:r>
              <a:rPr lang="en-US" baseline="0" dirty="0"/>
              <a:t> + 1) as </a:t>
            </a:r>
            <a:r>
              <a:rPr lang="en-US" baseline="0" dirty="0" smtClean="0"/>
              <a:t>shown below.</a:t>
            </a:r>
            <a:endParaRPr lang="en-US" baseline="0" dirty="0"/>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Slide Number Placeholder 1"/>
          <p:cNvSpPr>
            <a:spLocks noGrp="1"/>
          </p:cNvSpPr>
          <p:nvPr>
            <p:ph type="sldNum" sz="quarter" idx="12"/>
          </p:nvPr>
        </p:nvSpPr>
        <p:spPr>
          <a:noFill/>
        </p:spPr>
        <p:txBody>
          <a:bodyPr/>
          <a:lstStyle/>
          <a:p>
            <a:endParaRPr lang="en-US" dirty="0"/>
          </a:p>
        </p:txBody>
      </p:sp>
      <p:sp>
        <p:nvSpPr>
          <p:cNvPr id="46083" name="Rectangle 2"/>
          <p:cNvSpPr>
            <a:spLocks noChangeArrowheads="1"/>
          </p:cNvSpPr>
          <p:nvPr/>
        </p:nvSpPr>
        <p:spPr bwMode="ltGray">
          <a:xfrm>
            <a:off x="366713" y="107950"/>
            <a:ext cx="438150" cy="474663"/>
          </a:xfrm>
          <a:prstGeom prst="rect">
            <a:avLst/>
          </a:prstGeom>
          <a:solidFill>
            <a:schemeClr val="accent2"/>
          </a:solidFill>
          <a:ln w="9525">
            <a:noFill/>
            <a:miter lim="800000"/>
            <a:headEnd/>
            <a:tailEnd/>
          </a:ln>
        </p:spPr>
        <p:txBody>
          <a:bodyPr wrap="none" anchor="ctr"/>
          <a:lstStyle/>
          <a:p>
            <a:pPr algn="ctr" eaLnBrk="1" hangingPunct="1"/>
            <a:endParaRPr kumimoji="1" lang="en-US" b="0" baseline="0">
              <a:latin typeface="Tahoma" pitchFamily="34" charset="0"/>
            </a:endParaRPr>
          </a:p>
        </p:txBody>
      </p:sp>
      <p:sp>
        <p:nvSpPr>
          <p:cNvPr id="46084"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w="9525">
            <a:noFill/>
            <a:miter lim="800000"/>
            <a:headEnd/>
            <a:tailEnd/>
          </a:ln>
        </p:spPr>
        <p:txBody>
          <a:bodyPr wrap="none" anchor="ctr"/>
          <a:lstStyle/>
          <a:p>
            <a:pPr algn="ctr" eaLnBrk="1" hangingPunct="1"/>
            <a:endParaRPr kumimoji="1" lang="en-US" b="0" baseline="0">
              <a:latin typeface="Tahoma" pitchFamily="34" charset="0"/>
            </a:endParaRPr>
          </a:p>
        </p:txBody>
      </p:sp>
      <p:sp>
        <p:nvSpPr>
          <p:cNvPr id="46085" name="Rectangle 4"/>
          <p:cNvSpPr>
            <a:spLocks noChangeArrowheads="1"/>
          </p:cNvSpPr>
          <p:nvPr/>
        </p:nvSpPr>
        <p:spPr bwMode="ltGray">
          <a:xfrm>
            <a:off x="490538" y="530225"/>
            <a:ext cx="422275" cy="474663"/>
          </a:xfrm>
          <a:prstGeom prst="rect">
            <a:avLst/>
          </a:prstGeom>
          <a:solidFill>
            <a:schemeClr val="folHlink"/>
          </a:solidFill>
          <a:ln w="9525">
            <a:noFill/>
            <a:miter lim="800000"/>
            <a:headEnd/>
            <a:tailEnd/>
          </a:ln>
        </p:spPr>
        <p:txBody>
          <a:bodyPr wrap="none" anchor="ctr"/>
          <a:lstStyle/>
          <a:p>
            <a:pPr algn="ctr" eaLnBrk="1" hangingPunct="1"/>
            <a:endParaRPr kumimoji="1" lang="en-US" b="0" baseline="0">
              <a:latin typeface="Tahoma" pitchFamily="34" charset="0"/>
            </a:endParaRPr>
          </a:p>
        </p:txBody>
      </p:sp>
      <p:sp>
        <p:nvSpPr>
          <p:cNvPr id="46086"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w="9525">
            <a:noFill/>
            <a:miter lim="800000"/>
            <a:headEnd/>
            <a:tailEnd/>
          </a:ln>
        </p:spPr>
        <p:txBody>
          <a:bodyPr wrap="none" anchor="ctr"/>
          <a:lstStyle/>
          <a:p>
            <a:pPr algn="ctr" eaLnBrk="1" hangingPunct="1"/>
            <a:endParaRPr kumimoji="1" lang="en-US" b="0" baseline="0">
              <a:latin typeface="Tahoma" pitchFamily="34" charset="0"/>
            </a:endParaRPr>
          </a:p>
        </p:txBody>
      </p:sp>
      <p:sp>
        <p:nvSpPr>
          <p:cNvPr id="46087"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w="9525">
            <a:noFill/>
            <a:miter lim="800000"/>
            <a:headEnd/>
            <a:tailEnd/>
          </a:ln>
        </p:spPr>
        <p:txBody>
          <a:bodyPr wrap="none" anchor="ctr"/>
          <a:lstStyle/>
          <a:p>
            <a:pPr algn="ctr" eaLnBrk="1" hangingPunct="1"/>
            <a:endParaRPr kumimoji="1" lang="en-US" b="0" baseline="0">
              <a:latin typeface="Tahoma" pitchFamily="34" charset="0"/>
            </a:endParaRPr>
          </a:p>
        </p:txBody>
      </p:sp>
      <p:sp>
        <p:nvSpPr>
          <p:cNvPr id="46088" name="Rectangle 7"/>
          <p:cNvSpPr>
            <a:spLocks noChangeArrowheads="1"/>
          </p:cNvSpPr>
          <p:nvPr/>
        </p:nvSpPr>
        <p:spPr bwMode="gray">
          <a:xfrm>
            <a:off x="711200" y="0"/>
            <a:ext cx="31750" cy="1052513"/>
          </a:xfrm>
          <a:prstGeom prst="rect">
            <a:avLst/>
          </a:prstGeom>
          <a:solidFill>
            <a:schemeClr val="bg2"/>
          </a:solidFill>
          <a:ln w="9525">
            <a:noFill/>
            <a:miter lim="800000"/>
            <a:headEnd/>
            <a:tailEnd/>
          </a:ln>
        </p:spPr>
        <p:txBody>
          <a:bodyPr wrap="none" anchor="ctr"/>
          <a:lstStyle/>
          <a:p>
            <a:pPr algn="ctr" eaLnBrk="1" hangingPunct="1"/>
            <a:endParaRPr kumimoji="1" lang="en-US" b="0" baseline="0">
              <a:latin typeface="Tahoma" pitchFamily="34" charset="0"/>
            </a:endParaRPr>
          </a:p>
        </p:txBody>
      </p:sp>
      <p:sp>
        <p:nvSpPr>
          <p:cNvPr id="46089"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w="9525">
            <a:noFill/>
            <a:miter lim="800000"/>
            <a:headEnd/>
            <a:tailEnd/>
          </a:ln>
        </p:spPr>
        <p:txBody>
          <a:bodyPr wrap="none" anchor="ctr"/>
          <a:lstStyle/>
          <a:p>
            <a:pPr algn="ctr" eaLnBrk="1" hangingPunct="1"/>
            <a:endParaRPr kumimoji="1" lang="en-US" b="0" baseline="0">
              <a:latin typeface="Tahoma" pitchFamily="34" charset="0"/>
            </a:endParaRPr>
          </a:p>
        </p:txBody>
      </p:sp>
      <p:sp>
        <p:nvSpPr>
          <p:cNvPr id="46091" name="Text Box 10"/>
          <p:cNvSpPr txBox="1">
            <a:spLocks noChangeArrowheads="1"/>
          </p:cNvSpPr>
          <p:nvPr/>
        </p:nvSpPr>
        <p:spPr bwMode="auto">
          <a:xfrm>
            <a:off x="1066800" y="533400"/>
            <a:ext cx="1030090" cy="369332"/>
          </a:xfrm>
          <a:prstGeom prst="rect">
            <a:avLst/>
          </a:prstGeom>
          <a:solidFill>
            <a:schemeClr val="folHlink"/>
          </a:solidFill>
          <a:ln w="9525">
            <a:noFill/>
            <a:miter lim="800000"/>
            <a:headEnd/>
            <a:tailEnd/>
          </a:ln>
        </p:spPr>
        <p:txBody>
          <a:bodyPr wrap="none">
            <a:spAutoFit/>
          </a:bodyPr>
          <a:lstStyle/>
          <a:p>
            <a:r>
              <a:rPr lang="en-US" baseline="0" dirty="0">
                <a:solidFill>
                  <a:schemeClr val="bg1"/>
                </a:solidFill>
              </a:rPr>
              <a:t>Example </a:t>
            </a:r>
            <a:endParaRPr lang="en-US" sz="2000" i="1" baseline="0" dirty="0">
              <a:solidFill>
                <a:schemeClr val="bg1"/>
              </a:solidFill>
            </a:endParaRPr>
          </a:p>
        </p:txBody>
      </p:sp>
      <p:sp>
        <p:nvSpPr>
          <p:cNvPr id="46092" name="Rectangle 11"/>
          <p:cNvSpPr>
            <a:spLocks noChangeArrowheads="1"/>
          </p:cNvSpPr>
          <p:nvPr/>
        </p:nvSpPr>
        <p:spPr bwMode="auto">
          <a:xfrm>
            <a:off x="152400" y="1054100"/>
            <a:ext cx="8839200" cy="549275"/>
          </a:xfrm>
          <a:prstGeom prst="rect">
            <a:avLst/>
          </a:prstGeom>
          <a:noFill/>
          <a:ln w="9525">
            <a:noFill/>
            <a:miter lim="800000"/>
            <a:headEnd/>
            <a:tailEnd/>
          </a:ln>
        </p:spPr>
        <p:txBody>
          <a:bodyPr anchor="ctr">
            <a:spAutoFit/>
          </a:bodyPr>
          <a:lstStyle/>
          <a:p>
            <a:pPr algn="just" eaLnBrk="1" hangingPunct="1">
              <a:lnSpc>
                <a:spcPct val="125000"/>
              </a:lnSpc>
              <a:spcAft>
                <a:spcPct val="70000"/>
              </a:spcAft>
            </a:pPr>
            <a:r>
              <a:rPr lang="en-US" baseline="0"/>
              <a:t>In GF(2</a:t>
            </a:r>
            <a:r>
              <a:rPr lang="en-US" baseline="30000"/>
              <a:t>8</a:t>
            </a:r>
            <a:r>
              <a:rPr lang="en-US" baseline="0"/>
              <a:t>), find the inverse of (x</a:t>
            </a:r>
            <a:r>
              <a:rPr lang="en-US" baseline="30000"/>
              <a:t>5</a:t>
            </a:r>
            <a:r>
              <a:rPr lang="en-US" baseline="0"/>
              <a:t>) modulo (</a:t>
            </a:r>
            <a:r>
              <a:rPr lang="en-US" i="1" baseline="0"/>
              <a:t>x</a:t>
            </a:r>
            <a:r>
              <a:rPr lang="en-US" baseline="30000"/>
              <a:t>8 </a:t>
            </a:r>
            <a:r>
              <a:rPr lang="en-US" baseline="0"/>
              <a:t>+ </a:t>
            </a:r>
            <a:r>
              <a:rPr lang="en-US" i="1" baseline="0"/>
              <a:t>x</a:t>
            </a:r>
            <a:r>
              <a:rPr lang="en-US" baseline="30000"/>
              <a:t>4 </a:t>
            </a:r>
            <a:r>
              <a:rPr lang="en-US" baseline="0"/>
              <a:t>+ </a:t>
            </a:r>
            <a:r>
              <a:rPr lang="en-US" i="1" baseline="0"/>
              <a:t>x</a:t>
            </a:r>
            <a:r>
              <a:rPr lang="en-US" baseline="30000"/>
              <a:t>3 </a:t>
            </a:r>
            <a:r>
              <a:rPr lang="en-US" baseline="0"/>
              <a:t>+ </a:t>
            </a:r>
            <a:r>
              <a:rPr lang="en-US" i="1" baseline="0"/>
              <a:t>x </a:t>
            </a:r>
            <a:r>
              <a:rPr lang="en-US" baseline="0"/>
              <a:t>+ 1).</a:t>
            </a:r>
          </a:p>
        </p:txBody>
      </p:sp>
      <p:sp>
        <p:nvSpPr>
          <p:cNvPr id="46093" name="Text Box 12"/>
          <p:cNvSpPr txBox="1">
            <a:spLocks noChangeArrowheads="1"/>
          </p:cNvSpPr>
          <p:nvPr/>
        </p:nvSpPr>
        <p:spPr bwMode="auto">
          <a:xfrm>
            <a:off x="228600" y="1752600"/>
            <a:ext cx="1268413" cy="457200"/>
          </a:xfrm>
          <a:prstGeom prst="rect">
            <a:avLst/>
          </a:prstGeom>
          <a:noFill/>
          <a:ln w="9525">
            <a:noFill/>
            <a:miter lim="800000"/>
            <a:headEnd/>
            <a:tailEnd/>
          </a:ln>
        </p:spPr>
        <p:txBody>
          <a:bodyPr wrap="none">
            <a:spAutoFit/>
          </a:bodyPr>
          <a:lstStyle/>
          <a:p>
            <a:r>
              <a:rPr lang="en-US" baseline="0">
                <a:solidFill>
                  <a:schemeClr val="hlink"/>
                </a:solidFill>
              </a:rPr>
              <a:t>Solution</a:t>
            </a:r>
          </a:p>
        </p:txBody>
      </p:sp>
      <p:pic>
        <p:nvPicPr>
          <p:cNvPr id="46095" name="Picture 16"/>
          <p:cNvPicPr>
            <a:picLocks noChangeAspect="1" noChangeArrowheads="1"/>
          </p:cNvPicPr>
          <p:nvPr/>
        </p:nvPicPr>
        <p:blipFill>
          <a:blip r:embed="rId3"/>
          <a:srcRect/>
          <a:stretch>
            <a:fillRect/>
          </a:stretch>
        </p:blipFill>
        <p:spPr bwMode="auto">
          <a:xfrm>
            <a:off x="225425" y="2928934"/>
            <a:ext cx="8537575" cy="2643206"/>
          </a:xfrm>
          <a:prstGeom prst="rect">
            <a:avLst/>
          </a:prstGeom>
          <a:noFill/>
          <a:ln w="9525">
            <a:noFill/>
            <a:miter lim="800000"/>
            <a:headEnd/>
            <a:tailEnd/>
          </a:ln>
        </p:spPr>
      </p:pic>
      <p:sp>
        <p:nvSpPr>
          <p:cNvPr id="46096" name="Rectangle 17"/>
          <p:cNvSpPr>
            <a:spLocks noChangeArrowheads="1"/>
          </p:cNvSpPr>
          <p:nvPr/>
        </p:nvSpPr>
        <p:spPr bwMode="auto">
          <a:xfrm>
            <a:off x="152400" y="2262188"/>
            <a:ext cx="8839200" cy="412934"/>
          </a:xfrm>
          <a:prstGeom prst="rect">
            <a:avLst/>
          </a:prstGeom>
          <a:noFill/>
          <a:ln w="9525">
            <a:noFill/>
            <a:miter lim="800000"/>
            <a:headEnd/>
            <a:tailEnd/>
          </a:ln>
        </p:spPr>
        <p:txBody>
          <a:bodyPr anchor="ctr">
            <a:spAutoFit/>
          </a:bodyPr>
          <a:lstStyle/>
          <a:p>
            <a:pPr algn="just" eaLnBrk="1" hangingPunct="1">
              <a:lnSpc>
                <a:spcPct val="125000"/>
              </a:lnSpc>
              <a:spcAft>
                <a:spcPct val="70000"/>
              </a:spcAft>
            </a:pPr>
            <a:r>
              <a:rPr lang="en-US" baseline="0" dirty="0"/>
              <a:t>The answer is (</a:t>
            </a:r>
            <a:r>
              <a:rPr lang="en-US" i="1" baseline="0" dirty="0"/>
              <a:t>x</a:t>
            </a:r>
            <a:r>
              <a:rPr lang="en-US" baseline="30000" dirty="0"/>
              <a:t>5</a:t>
            </a:r>
            <a:r>
              <a:rPr lang="en-US" baseline="0" dirty="0"/>
              <a:t> + </a:t>
            </a:r>
            <a:r>
              <a:rPr lang="en-US" i="1" baseline="0" dirty="0"/>
              <a:t>x</a:t>
            </a:r>
            <a:r>
              <a:rPr lang="en-US" baseline="30000" dirty="0"/>
              <a:t>4</a:t>
            </a:r>
            <a:r>
              <a:rPr lang="en-US" baseline="0" dirty="0"/>
              <a:t> + </a:t>
            </a:r>
            <a:r>
              <a:rPr lang="en-US" i="1" baseline="0" dirty="0"/>
              <a:t>x</a:t>
            </a:r>
            <a:r>
              <a:rPr lang="en-US" baseline="30000" dirty="0"/>
              <a:t>3</a:t>
            </a:r>
            <a:r>
              <a:rPr lang="en-US" baseline="0" dirty="0"/>
              <a:t> + </a:t>
            </a:r>
            <a:r>
              <a:rPr lang="en-US" i="1" baseline="0" dirty="0"/>
              <a:t>x</a:t>
            </a:r>
            <a:r>
              <a:rPr lang="en-US" baseline="0" dirty="0"/>
              <a:t>) as shown </a:t>
            </a:r>
            <a:r>
              <a:rPr lang="en-US" baseline="0" dirty="0" smtClean="0"/>
              <a:t>below.</a:t>
            </a:r>
            <a:endParaRPr lang="en-US" baseline="0" dirty="0"/>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Number Placeholder 1"/>
          <p:cNvSpPr>
            <a:spLocks noGrp="1"/>
          </p:cNvSpPr>
          <p:nvPr>
            <p:ph type="sldNum" sz="quarter" idx="12"/>
          </p:nvPr>
        </p:nvSpPr>
        <p:spPr>
          <a:noFill/>
        </p:spPr>
        <p:txBody>
          <a:bodyPr/>
          <a:lstStyle/>
          <a:p>
            <a:endParaRPr lang="en-US" dirty="0"/>
          </a:p>
        </p:txBody>
      </p:sp>
      <p:sp>
        <p:nvSpPr>
          <p:cNvPr id="48131" name="Rectangle 2"/>
          <p:cNvSpPr>
            <a:spLocks noChangeArrowheads="1"/>
          </p:cNvSpPr>
          <p:nvPr/>
        </p:nvSpPr>
        <p:spPr bwMode="ltGray">
          <a:xfrm>
            <a:off x="366713" y="107950"/>
            <a:ext cx="438150" cy="474663"/>
          </a:xfrm>
          <a:prstGeom prst="rect">
            <a:avLst/>
          </a:prstGeom>
          <a:solidFill>
            <a:schemeClr val="accent2"/>
          </a:solidFill>
          <a:ln w="9525">
            <a:noFill/>
            <a:miter lim="800000"/>
            <a:headEnd/>
            <a:tailEnd/>
          </a:ln>
        </p:spPr>
        <p:txBody>
          <a:bodyPr wrap="none" anchor="ctr"/>
          <a:lstStyle/>
          <a:p>
            <a:pPr algn="ctr" eaLnBrk="1" hangingPunct="1"/>
            <a:endParaRPr kumimoji="1" lang="en-US" b="0" baseline="0">
              <a:latin typeface="Tahoma" pitchFamily="34" charset="0"/>
            </a:endParaRPr>
          </a:p>
        </p:txBody>
      </p:sp>
      <p:sp>
        <p:nvSpPr>
          <p:cNvPr id="48132"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w="9525">
            <a:noFill/>
            <a:miter lim="800000"/>
            <a:headEnd/>
            <a:tailEnd/>
          </a:ln>
        </p:spPr>
        <p:txBody>
          <a:bodyPr wrap="none" anchor="ctr"/>
          <a:lstStyle/>
          <a:p>
            <a:pPr algn="ctr" eaLnBrk="1" hangingPunct="1"/>
            <a:endParaRPr kumimoji="1" lang="en-US" b="0" baseline="0">
              <a:latin typeface="Tahoma" pitchFamily="34" charset="0"/>
            </a:endParaRPr>
          </a:p>
        </p:txBody>
      </p:sp>
      <p:sp>
        <p:nvSpPr>
          <p:cNvPr id="48133" name="Rectangle 4"/>
          <p:cNvSpPr>
            <a:spLocks noChangeArrowheads="1"/>
          </p:cNvSpPr>
          <p:nvPr/>
        </p:nvSpPr>
        <p:spPr bwMode="ltGray">
          <a:xfrm>
            <a:off x="490538" y="530225"/>
            <a:ext cx="422275" cy="474663"/>
          </a:xfrm>
          <a:prstGeom prst="rect">
            <a:avLst/>
          </a:prstGeom>
          <a:solidFill>
            <a:schemeClr val="folHlink"/>
          </a:solidFill>
          <a:ln w="9525">
            <a:noFill/>
            <a:miter lim="800000"/>
            <a:headEnd/>
            <a:tailEnd/>
          </a:ln>
        </p:spPr>
        <p:txBody>
          <a:bodyPr wrap="none" anchor="ctr"/>
          <a:lstStyle/>
          <a:p>
            <a:pPr algn="ctr" eaLnBrk="1" hangingPunct="1"/>
            <a:endParaRPr kumimoji="1" lang="en-US" b="0" baseline="0">
              <a:latin typeface="Tahoma" pitchFamily="34" charset="0"/>
            </a:endParaRPr>
          </a:p>
        </p:txBody>
      </p:sp>
      <p:sp>
        <p:nvSpPr>
          <p:cNvPr id="48134"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w="9525">
            <a:noFill/>
            <a:miter lim="800000"/>
            <a:headEnd/>
            <a:tailEnd/>
          </a:ln>
        </p:spPr>
        <p:txBody>
          <a:bodyPr wrap="none" anchor="ctr"/>
          <a:lstStyle/>
          <a:p>
            <a:pPr algn="ctr" eaLnBrk="1" hangingPunct="1"/>
            <a:endParaRPr kumimoji="1" lang="en-US" b="0" baseline="0">
              <a:latin typeface="Tahoma" pitchFamily="34" charset="0"/>
            </a:endParaRPr>
          </a:p>
        </p:txBody>
      </p:sp>
      <p:sp>
        <p:nvSpPr>
          <p:cNvPr id="48135"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w="9525">
            <a:noFill/>
            <a:miter lim="800000"/>
            <a:headEnd/>
            <a:tailEnd/>
          </a:ln>
        </p:spPr>
        <p:txBody>
          <a:bodyPr wrap="none" anchor="ctr"/>
          <a:lstStyle/>
          <a:p>
            <a:pPr algn="ctr" eaLnBrk="1" hangingPunct="1"/>
            <a:endParaRPr kumimoji="1" lang="en-US" b="0" baseline="0">
              <a:latin typeface="Tahoma" pitchFamily="34" charset="0"/>
            </a:endParaRPr>
          </a:p>
        </p:txBody>
      </p:sp>
      <p:sp>
        <p:nvSpPr>
          <p:cNvPr id="48136" name="Rectangle 7"/>
          <p:cNvSpPr>
            <a:spLocks noChangeArrowheads="1"/>
          </p:cNvSpPr>
          <p:nvPr/>
        </p:nvSpPr>
        <p:spPr bwMode="gray">
          <a:xfrm>
            <a:off x="711200" y="0"/>
            <a:ext cx="31750" cy="1052513"/>
          </a:xfrm>
          <a:prstGeom prst="rect">
            <a:avLst/>
          </a:prstGeom>
          <a:solidFill>
            <a:schemeClr val="bg2"/>
          </a:solidFill>
          <a:ln w="9525">
            <a:noFill/>
            <a:miter lim="800000"/>
            <a:headEnd/>
            <a:tailEnd/>
          </a:ln>
        </p:spPr>
        <p:txBody>
          <a:bodyPr wrap="none" anchor="ctr"/>
          <a:lstStyle/>
          <a:p>
            <a:pPr algn="ctr" eaLnBrk="1" hangingPunct="1"/>
            <a:endParaRPr kumimoji="1" lang="en-US" b="0" baseline="0">
              <a:latin typeface="Tahoma" pitchFamily="34" charset="0"/>
            </a:endParaRPr>
          </a:p>
        </p:txBody>
      </p:sp>
      <p:sp>
        <p:nvSpPr>
          <p:cNvPr id="48137"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w="9525">
            <a:noFill/>
            <a:miter lim="800000"/>
            <a:headEnd/>
            <a:tailEnd/>
          </a:ln>
        </p:spPr>
        <p:txBody>
          <a:bodyPr wrap="none" anchor="ctr"/>
          <a:lstStyle/>
          <a:p>
            <a:pPr algn="ctr" eaLnBrk="1" hangingPunct="1"/>
            <a:endParaRPr kumimoji="1" lang="en-US" b="0" baseline="0">
              <a:latin typeface="Tahoma" pitchFamily="34" charset="0"/>
            </a:endParaRPr>
          </a:p>
        </p:txBody>
      </p:sp>
      <p:sp>
        <p:nvSpPr>
          <p:cNvPr id="48139" name="Text Box 10"/>
          <p:cNvSpPr txBox="1">
            <a:spLocks noChangeArrowheads="1"/>
          </p:cNvSpPr>
          <p:nvPr/>
        </p:nvSpPr>
        <p:spPr bwMode="auto">
          <a:xfrm>
            <a:off x="1066800" y="533400"/>
            <a:ext cx="1030090" cy="369332"/>
          </a:xfrm>
          <a:prstGeom prst="rect">
            <a:avLst/>
          </a:prstGeom>
          <a:solidFill>
            <a:schemeClr val="folHlink"/>
          </a:solidFill>
          <a:ln w="9525">
            <a:noFill/>
            <a:miter lim="800000"/>
            <a:headEnd/>
            <a:tailEnd/>
          </a:ln>
        </p:spPr>
        <p:txBody>
          <a:bodyPr wrap="none">
            <a:spAutoFit/>
          </a:bodyPr>
          <a:lstStyle/>
          <a:p>
            <a:r>
              <a:rPr lang="en-US" baseline="0" dirty="0">
                <a:solidFill>
                  <a:schemeClr val="bg1"/>
                </a:solidFill>
              </a:rPr>
              <a:t>Example </a:t>
            </a:r>
            <a:endParaRPr lang="en-US" sz="2000" i="1" baseline="0" dirty="0">
              <a:solidFill>
                <a:schemeClr val="bg1"/>
              </a:solidFill>
            </a:endParaRPr>
          </a:p>
        </p:txBody>
      </p:sp>
      <p:sp>
        <p:nvSpPr>
          <p:cNvPr id="48140" name="Rectangle 11"/>
          <p:cNvSpPr>
            <a:spLocks noChangeArrowheads="1"/>
          </p:cNvSpPr>
          <p:nvPr/>
        </p:nvSpPr>
        <p:spPr bwMode="auto">
          <a:xfrm>
            <a:off x="152400" y="1127125"/>
            <a:ext cx="8839200" cy="1015663"/>
          </a:xfrm>
          <a:prstGeom prst="rect">
            <a:avLst/>
          </a:prstGeom>
          <a:noFill/>
          <a:ln w="9525">
            <a:noFill/>
            <a:miter lim="800000"/>
            <a:headEnd/>
            <a:tailEnd/>
          </a:ln>
        </p:spPr>
        <p:txBody>
          <a:bodyPr anchor="ctr">
            <a:spAutoFit/>
          </a:bodyPr>
          <a:lstStyle/>
          <a:p>
            <a:pPr algn="just" eaLnBrk="1" hangingPunct="1">
              <a:lnSpc>
                <a:spcPct val="125000"/>
              </a:lnSpc>
              <a:spcAft>
                <a:spcPct val="70000"/>
              </a:spcAft>
            </a:pPr>
            <a:r>
              <a:rPr lang="en-US" sz="2400" baseline="0" dirty="0">
                <a:solidFill>
                  <a:srgbClr val="C00000"/>
                </a:solidFill>
              </a:rPr>
              <a:t>Find the result of multiplying P</a:t>
            </a:r>
            <a:r>
              <a:rPr lang="en-US" sz="2400" baseline="-25000" dirty="0">
                <a:solidFill>
                  <a:srgbClr val="C00000"/>
                </a:solidFill>
              </a:rPr>
              <a:t>1</a:t>
            </a:r>
            <a:r>
              <a:rPr lang="en-US" sz="2400" baseline="0" dirty="0">
                <a:solidFill>
                  <a:srgbClr val="C00000"/>
                </a:solidFill>
              </a:rPr>
              <a:t> = (</a:t>
            </a:r>
            <a:r>
              <a:rPr lang="en-US" sz="2400" i="1" baseline="0" dirty="0">
                <a:solidFill>
                  <a:srgbClr val="C00000"/>
                </a:solidFill>
              </a:rPr>
              <a:t>x</a:t>
            </a:r>
            <a:r>
              <a:rPr lang="en-US" sz="2400" baseline="30000" dirty="0">
                <a:solidFill>
                  <a:srgbClr val="C00000"/>
                </a:solidFill>
              </a:rPr>
              <a:t>5</a:t>
            </a:r>
            <a:r>
              <a:rPr lang="en-US" sz="2400" baseline="0" dirty="0">
                <a:solidFill>
                  <a:srgbClr val="C00000"/>
                </a:solidFill>
              </a:rPr>
              <a:t> + </a:t>
            </a:r>
            <a:r>
              <a:rPr lang="en-US" sz="2400" i="1" baseline="0" dirty="0">
                <a:solidFill>
                  <a:srgbClr val="C00000"/>
                </a:solidFill>
              </a:rPr>
              <a:t>x</a:t>
            </a:r>
            <a:r>
              <a:rPr lang="en-US" sz="2400" baseline="30000" dirty="0">
                <a:solidFill>
                  <a:srgbClr val="C00000"/>
                </a:solidFill>
              </a:rPr>
              <a:t>2</a:t>
            </a:r>
            <a:r>
              <a:rPr lang="en-US" sz="2400" baseline="0" dirty="0">
                <a:solidFill>
                  <a:srgbClr val="C00000"/>
                </a:solidFill>
              </a:rPr>
              <a:t> + </a:t>
            </a:r>
            <a:r>
              <a:rPr lang="en-US" sz="2400" i="1" baseline="0" dirty="0">
                <a:solidFill>
                  <a:srgbClr val="C00000"/>
                </a:solidFill>
              </a:rPr>
              <a:t>x</a:t>
            </a:r>
            <a:r>
              <a:rPr lang="en-US" sz="2400" baseline="0" dirty="0">
                <a:solidFill>
                  <a:srgbClr val="C00000"/>
                </a:solidFill>
              </a:rPr>
              <a:t>) by P</a:t>
            </a:r>
            <a:r>
              <a:rPr lang="en-US" sz="2400" baseline="-25000" dirty="0">
                <a:solidFill>
                  <a:srgbClr val="C00000"/>
                </a:solidFill>
              </a:rPr>
              <a:t>2</a:t>
            </a:r>
            <a:r>
              <a:rPr lang="en-US" sz="2400" baseline="0" dirty="0">
                <a:solidFill>
                  <a:srgbClr val="C00000"/>
                </a:solidFill>
              </a:rPr>
              <a:t> = (</a:t>
            </a:r>
            <a:r>
              <a:rPr lang="en-US" sz="2400" i="1" baseline="0" dirty="0">
                <a:solidFill>
                  <a:srgbClr val="C00000"/>
                </a:solidFill>
              </a:rPr>
              <a:t>x</a:t>
            </a:r>
            <a:r>
              <a:rPr lang="en-US" sz="2400" baseline="30000" dirty="0">
                <a:solidFill>
                  <a:srgbClr val="C00000"/>
                </a:solidFill>
              </a:rPr>
              <a:t>7</a:t>
            </a:r>
            <a:r>
              <a:rPr lang="en-US" sz="2400" baseline="0" dirty="0">
                <a:solidFill>
                  <a:srgbClr val="C00000"/>
                </a:solidFill>
              </a:rPr>
              <a:t> + </a:t>
            </a:r>
            <a:r>
              <a:rPr lang="en-US" sz="2400" i="1" baseline="0" dirty="0">
                <a:solidFill>
                  <a:srgbClr val="C00000"/>
                </a:solidFill>
              </a:rPr>
              <a:t>x</a:t>
            </a:r>
            <a:r>
              <a:rPr lang="en-US" sz="2400" baseline="30000" dirty="0">
                <a:solidFill>
                  <a:srgbClr val="C00000"/>
                </a:solidFill>
              </a:rPr>
              <a:t>4</a:t>
            </a:r>
            <a:r>
              <a:rPr lang="en-US" sz="2400" baseline="0" dirty="0">
                <a:solidFill>
                  <a:srgbClr val="C00000"/>
                </a:solidFill>
              </a:rPr>
              <a:t> + </a:t>
            </a:r>
            <a:r>
              <a:rPr lang="en-US" sz="2400" i="1" baseline="0" dirty="0">
                <a:solidFill>
                  <a:srgbClr val="C00000"/>
                </a:solidFill>
              </a:rPr>
              <a:t>x</a:t>
            </a:r>
            <a:r>
              <a:rPr lang="en-US" sz="2400" baseline="30000" dirty="0">
                <a:solidFill>
                  <a:srgbClr val="C00000"/>
                </a:solidFill>
              </a:rPr>
              <a:t>3</a:t>
            </a:r>
            <a:r>
              <a:rPr lang="en-US" sz="2400" baseline="0" dirty="0">
                <a:solidFill>
                  <a:srgbClr val="C00000"/>
                </a:solidFill>
              </a:rPr>
              <a:t> + </a:t>
            </a:r>
            <a:r>
              <a:rPr lang="en-US" sz="2400" i="1" baseline="0" dirty="0">
                <a:solidFill>
                  <a:srgbClr val="C00000"/>
                </a:solidFill>
              </a:rPr>
              <a:t>x</a:t>
            </a:r>
            <a:r>
              <a:rPr lang="en-US" sz="2400" baseline="30000" dirty="0">
                <a:solidFill>
                  <a:srgbClr val="C00000"/>
                </a:solidFill>
              </a:rPr>
              <a:t>2</a:t>
            </a:r>
            <a:r>
              <a:rPr lang="en-US" sz="2400" baseline="0" dirty="0">
                <a:solidFill>
                  <a:srgbClr val="C00000"/>
                </a:solidFill>
              </a:rPr>
              <a:t> + </a:t>
            </a:r>
            <a:r>
              <a:rPr lang="en-US" sz="2400" i="1" baseline="0" dirty="0">
                <a:solidFill>
                  <a:srgbClr val="C00000"/>
                </a:solidFill>
              </a:rPr>
              <a:t>x</a:t>
            </a:r>
            <a:r>
              <a:rPr lang="en-US" sz="2400" baseline="0" dirty="0">
                <a:solidFill>
                  <a:srgbClr val="C00000"/>
                </a:solidFill>
              </a:rPr>
              <a:t>) in GF(2</a:t>
            </a:r>
            <a:r>
              <a:rPr lang="en-US" sz="2400" baseline="30000" dirty="0">
                <a:solidFill>
                  <a:srgbClr val="C00000"/>
                </a:solidFill>
              </a:rPr>
              <a:t>8</a:t>
            </a:r>
            <a:r>
              <a:rPr lang="en-US" sz="2400" baseline="0" dirty="0">
                <a:solidFill>
                  <a:srgbClr val="C00000"/>
                </a:solidFill>
              </a:rPr>
              <a:t>) with irreducible polynomial (</a:t>
            </a:r>
            <a:r>
              <a:rPr lang="en-US" sz="2400" i="1" baseline="0" dirty="0">
                <a:solidFill>
                  <a:srgbClr val="C00000"/>
                </a:solidFill>
              </a:rPr>
              <a:t>x</a:t>
            </a:r>
            <a:r>
              <a:rPr lang="en-US" sz="2400" baseline="30000" dirty="0">
                <a:solidFill>
                  <a:srgbClr val="C00000"/>
                </a:solidFill>
              </a:rPr>
              <a:t>8</a:t>
            </a:r>
            <a:r>
              <a:rPr lang="en-US" sz="2400" baseline="0" dirty="0">
                <a:solidFill>
                  <a:srgbClr val="C00000"/>
                </a:solidFill>
              </a:rPr>
              <a:t> + </a:t>
            </a:r>
            <a:r>
              <a:rPr lang="en-US" sz="2400" i="1" baseline="0" dirty="0">
                <a:solidFill>
                  <a:srgbClr val="C00000"/>
                </a:solidFill>
              </a:rPr>
              <a:t>x</a:t>
            </a:r>
            <a:r>
              <a:rPr lang="en-US" sz="2400" baseline="30000" dirty="0">
                <a:solidFill>
                  <a:srgbClr val="C00000"/>
                </a:solidFill>
              </a:rPr>
              <a:t>4</a:t>
            </a:r>
            <a:r>
              <a:rPr lang="en-US" sz="2400" baseline="0" dirty="0">
                <a:solidFill>
                  <a:srgbClr val="C00000"/>
                </a:solidFill>
              </a:rPr>
              <a:t> + </a:t>
            </a:r>
            <a:r>
              <a:rPr lang="en-US" sz="2400" i="1" baseline="0" dirty="0">
                <a:solidFill>
                  <a:srgbClr val="C00000"/>
                </a:solidFill>
              </a:rPr>
              <a:t>x</a:t>
            </a:r>
            <a:r>
              <a:rPr lang="en-US" sz="2400" baseline="30000" dirty="0">
                <a:solidFill>
                  <a:srgbClr val="C00000"/>
                </a:solidFill>
              </a:rPr>
              <a:t>3</a:t>
            </a:r>
            <a:r>
              <a:rPr lang="en-US" sz="2400" baseline="0" dirty="0">
                <a:solidFill>
                  <a:srgbClr val="C00000"/>
                </a:solidFill>
              </a:rPr>
              <a:t> + </a:t>
            </a:r>
            <a:r>
              <a:rPr lang="en-US" sz="2400" i="1" baseline="0" dirty="0">
                <a:solidFill>
                  <a:srgbClr val="C00000"/>
                </a:solidFill>
              </a:rPr>
              <a:t>x</a:t>
            </a:r>
            <a:r>
              <a:rPr lang="en-US" sz="2400" baseline="0" dirty="0">
                <a:solidFill>
                  <a:srgbClr val="C00000"/>
                </a:solidFill>
              </a:rPr>
              <a:t> + 1</a:t>
            </a:r>
            <a:r>
              <a:rPr lang="en-US" sz="2400" baseline="0" dirty="0" smtClean="0">
                <a:solidFill>
                  <a:srgbClr val="C00000"/>
                </a:solidFill>
              </a:rPr>
              <a:t>).</a:t>
            </a:r>
            <a:endParaRPr lang="en-US" sz="2400" baseline="0" dirty="0">
              <a:solidFill>
                <a:srgbClr val="C00000"/>
              </a:solidFill>
            </a:endParaRPr>
          </a:p>
        </p:txBody>
      </p:sp>
      <p:sp>
        <p:nvSpPr>
          <p:cNvPr id="48141" name="Text Box 12"/>
          <p:cNvSpPr txBox="1">
            <a:spLocks noChangeArrowheads="1"/>
          </p:cNvSpPr>
          <p:nvPr/>
        </p:nvSpPr>
        <p:spPr bwMode="auto">
          <a:xfrm>
            <a:off x="228600" y="2667000"/>
            <a:ext cx="1268413" cy="457200"/>
          </a:xfrm>
          <a:prstGeom prst="rect">
            <a:avLst/>
          </a:prstGeom>
          <a:noFill/>
          <a:ln w="9525">
            <a:noFill/>
            <a:miter lim="800000"/>
            <a:headEnd/>
            <a:tailEnd/>
          </a:ln>
        </p:spPr>
        <p:txBody>
          <a:bodyPr wrap="none">
            <a:spAutoFit/>
          </a:bodyPr>
          <a:lstStyle/>
          <a:p>
            <a:r>
              <a:rPr lang="en-US" baseline="0">
                <a:solidFill>
                  <a:schemeClr val="hlink"/>
                </a:solidFill>
              </a:rPr>
              <a:t>Solution</a:t>
            </a:r>
          </a:p>
        </p:txBody>
      </p:sp>
      <p:sp>
        <p:nvSpPr>
          <p:cNvPr id="48142" name="Rectangle 14"/>
          <p:cNvSpPr>
            <a:spLocks noChangeArrowheads="1"/>
          </p:cNvSpPr>
          <p:nvPr/>
        </p:nvSpPr>
        <p:spPr bwMode="auto">
          <a:xfrm>
            <a:off x="152400" y="3048000"/>
            <a:ext cx="8839200" cy="1904817"/>
          </a:xfrm>
          <a:prstGeom prst="rect">
            <a:avLst/>
          </a:prstGeom>
          <a:noFill/>
          <a:ln w="9525">
            <a:noFill/>
            <a:miter lim="800000"/>
            <a:headEnd/>
            <a:tailEnd/>
          </a:ln>
        </p:spPr>
        <p:txBody>
          <a:bodyPr anchor="ctr">
            <a:spAutoFit/>
          </a:bodyPr>
          <a:lstStyle/>
          <a:p>
            <a:pPr algn="just" eaLnBrk="1" hangingPunct="1">
              <a:lnSpc>
                <a:spcPct val="125000"/>
              </a:lnSpc>
              <a:spcAft>
                <a:spcPct val="70000"/>
              </a:spcAft>
            </a:pPr>
            <a:r>
              <a:rPr lang="en-US" sz="2400" baseline="0" dirty="0" smtClean="0"/>
              <a:t>We </a:t>
            </a:r>
            <a:r>
              <a:rPr lang="en-US" sz="2400" baseline="0" dirty="0"/>
              <a:t>first find the partial result of multiplying </a:t>
            </a:r>
            <a:r>
              <a:rPr lang="en-US" sz="2400" i="1" baseline="0" dirty="0"/>
              <a:t>x</a:t>
            </a:r>
            <a:r>
              <a:rPr lang="en-US" sz="2400" baseline="30000" dirty="0"/>
              <a:t>0</a:t>
            </a:r>
            <a:r>
              <a:rPr lang="en-US" sz="2400" baseline="0" dirty="0"/>
              <a:t>, </a:t>
            </a:r>
            <a:r>
              <a:rPr lang="en-US" sz="2400" i="1" baseline="0" dirty="0"/>
              <a:t>x</a:t>
            </a:r>
            <a:r>
              <a:rPr lang="en-US" sz="2400" baseline="30000" dirty="0"/>
              <a:t>1</a:t>
            </a:r>
            <a:r>
              <a:rPr lang="en-US" sz="2400" baseline="0" dirty="0"/>
              <a:t>, </a:t>
            </a:r>
            <a:r>
              <a:rPr lang="en-US" sz="2400" i="1" baseline="0" dirty="0"/>
              <a:t>x</a:t>
            </a:r>
            <a:r>
              <a:rPr lang="en-US" sz="2400" baseline="30000" dirty="0"/>
              <a:t>2</a:t>
            </a:r>
            <a:r>
              <a:rPr lang="en-US" sz="2400" baseline="0" dirty="0"/>
              <a:t>, </a:t>
            </a:r>
            <a:r>
              <a:rPr lang="en-US" sz="2400" i="1" baseline="0" dirty="0"/>
              <a:t>x</a:t>
            </a:r>
            <a:r>
              <a:rPr lang="en-US" sz="2400" baseline="30000" dirty="0"/>
              <a:t>3</a:t>
            </a:r>
            <a:r>
              <a:rPr lang="en-US" sz="2400" baseline="0" dirty="0"/>
              <a:t>, </a:t>
            </a:r>
            <a:r>
              <a:rPr lang="en-US" sz="2400" i="1" baseline="0" dirty="0"/>
              <a:t>x</a:t>
            </a:r>
            <a:r>
              <a:rPr lang="en-US" sz="2400" baseline="30000" dirty="0"/>
              <a:t>4</a:t>
            </a:r>
            <a:r>
              <a:rPr lang="en-US" sz="2400" baseline="0" dirty="0"/>
              <a:t>, and </a:t>
            </a:r>
            <a:r>
              <a:rPr lang="en-US" sz="2400" i="1" baseline="0" dirty="0"/>
              <a:t>x</a:t>
            </a:r>
            <a:r>
              <a:rPr lang="en-US" sz="2400" baseline="30000" dirty="0"/>
              <a:t>5</a:t>
            </a:r>
            <a:r>
              <a:rPr lang="en-US" sz="2400" baseline="0" dirty="0"/>
              <a:t> by P</a:t>
            </a:r>
            <a:r>
              <a:rPr lang="en-US" sz="2400" baseline="-25000" dirty="0"/>
              <a:t>2</a:t>
            </a:r>
            <a:r>
              <a:rPr lang="en-US" sz="2400" baseline="0" dirty="0"/>
              <a:t>. Note that although only three terms are needed, the product of </a:t>
            </a:r>
            <a:r>
              <a:rPr lang="en-US" sz="2400" i="1" baseline="0" dirty="0" err="1"/>
              <a:t>x</a:t>
            </a:r>
            <a:r>
              <a:rPr lang="en-US" sz="2400" i="1" baseline="30000" dirty="0" err="1"/>
              <a:t>m</a:t>
            </a:r>
            <a:r>
              <a:rPr lang="en-US" sz="2400" baseline="0" dirty="0"/>
              <a:t> ⊗ P</a:t>
            </a:r>
            <a:r>
              <a:rPr lang="en-US" sz="2400" baseline="-25000" dirty="0"/>
              <a:t>2</a:t>
            </a:r>
            <a:r>
              <a:rPr lang="en-US" sz="2400" baseline="0" dirty="0"/>
              <a:t> for </a:t>
            </a:r>
            <a:r>
              <a:rPr lang="en-US" sz="2400" i="1" baseline="0" dirty="0"/>
              <a:t>m</a:t>
            </a:r>
            <a:r>
              <a:rPr lang="en-US" sz="2400" baseline="0" dirty="0"/>
              <a:t> from 0 to 5 because each calculation depends on the previous result. </a:t>
            </a:r>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lide Number Placeholder 1"/>
          <p:cNvSpPr>
            <a:spLocks noGrp="1"/>
          </p:cNvSpPr>
          <p:nvPr>
            <p:ph type="sldNum" sz="quarter" idx="12"/>
          </p:nvPr>
        </p:nvSpPr>
        <p:spPr>
          <a:noFill/>
        </p:spPr>
        <p:txBody>
          <a:bodyPr/>
          <a:lstStyle/>
          <a:p>
            <a:endParaRPr lang="en-US" dirty="0"/>
          </a:p>
        </p:txBody>
      </p:sp>
      <p:sp>
        <p:nvSpPr>
          <p:cNvPr id="49155" name="Rectangle 2"/>
          <p:cNvSpPr>
            <a:spLocks noChangeArrowheads="1"/>
          </p:cNvSpPr>
          <p:nvPr/>
        </p:nvSpPr>
        <p:spPr bwMode="ltGray">
          <a:xfrm>
            <a:off x="366713" y="107950"/>
            <a:ext cx="438150" cy="474663"/>
          </a:xfrm>
          <a:prstGeom prst="rect">
            <a:avLst/>
          </a:prstGeom>
          <a:solidFill>
            <a:schemeClr val="accent2"/>
          </a:solidFill>
          <a:ln w="9525">
            <a:noFill/>
            <a:miter lim="800000"/>
            <a:headEnd/>
            <a:tailEnd/>
          </a:ln>
        </p:spPr>
        <p:txBody>
          <a:bodyPr wrap="none" anchor="ctr"/>
          <a:lstStyle/>
          <a:p>
            <a:pPr algn="ctr" eaLnBrk="1" hangingPunct="1"/>
            <a:endParaRPr kumimoji="1" lang="en-US" b="0" baseline="0">
              <a:latin typeface="Tahoma" pitchFamily="34" charset="0"/>
            </a:endParaRPr>
          </a:p>
        </p:txBody>
      </p:sp>
      <p:sp>
        <p:nvSpPr>
          <p:cNvPr id="49156"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w="9525">
            <a:noFill/>
            <a:miter lim="800000"/>
            <a:headEnd/>
            <a:tailEnd/>
          </a:ln>
        </p:spPr>
        <p:txBody>
          <a:bodyPr wrap="none" anchor="ctr"/>
          <a:lstStyle/>
          <a:p>
            <a:pPr algn="ctr" eaLnBrk="1" hangingPunct="1"/>
            <a:endParaRPr kumimoji="1" lang="en-US" b="0" baseline="0">
              <a:latin typeface="Tahoma" pitchFamily="34" charset="0"/>
            </a:endParaRPr>
          </a:p>
        </p:txBody>
      </p:sp>
      <p:sp>
        <p:nvSpPr>
          <p:cNvPr id="49157" name="Rectangle 4"/>
          <p:cNvSpPr>
            <a:spLocks noChangeArrowheads="1"/>
          </p:cNvSpPr>
          <p:nvPr/>
        </p:nvSpPr>
        <p:spPr bwMode="ltGray">
          <a:xfrm>
            <a:off x="490538" y="530225"/>
            <a:ext cx="422275" cy="474663"/>
          </a:xfrm>
          <a:prstGeom prst="rect">
            <a:avLst/>
          </a:prstGeom>
          <a:solidFill>
            <a:schemeClr val="folHlink"/>
          </a:solidFill>
          <a:ln w="9525">
            <a:noFill/>
            <a:miter lim="800000"/>
            <a:headEnd/>
            <a:tailEnd/>
          </a:ln>
        </p:spPr>
        <p:txBody>
          <a:bodyPr wrap="none" anchor="ctr"/>
          <a:lstStyle/>
          <a:p>
            <a:pPr algn="ctr" eaLnBrk="1" hangingPunct="1"/>
            <a:endParaRPr kumimoji="1" lang="en-US" b="0" baseline="0">
              <a:latin typeface="Tahoma" pitchFamily="34" charset="0"/>
            </a:endParaRPr>
          </a:p>
        </p:txBody>
      </p:sp>
      <p:sp>
        <p:nvSpPr>
          <p:cNvPr id="49158"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w="9525">
            <a:noFill/>
            <a:miter lim="800000"/>
            <a:headEnd/>
            <a:tailEnd/>
          </a:ln>
        </p:spPr>
        <p:txBody>
          <a:bodyPr wrap="none" anchor="ctr"/>
          <a:lstStyle/>
          <a:p>
            <a:pPr algn="ctr" eaLnBrk="1" hangingPunct="1"/>
            <a:endParaRPr kumimoji="1" lang="en-US" b="0" baseline="0">
              <a:latin typeface="Tahoma" pitchFamily="34" charset="0"/>
            </a:endParaRPr>
          </a:p>
        </p:txBody>
      </p:sp>
      <p:sp>
        <p:nvSpPr>
          <p:cNvPr id="49159"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w="9525">
            <a:noFill/>
            <a:miter lim="800000"/>
            <a:headEnd/>
            <a:tailEnd/>
          </a:ln>
        </p:spPr>
        <p:txBody>
          <a:bodyPr wrap="none" anchor="ctr"/>
          <a:lstStyle/>
          <a:p>
            <a:pPr algn="ctr" eaLnBrk="1" hangingPunct="1"/>
            <a:endParaRPr kumimoji="1" lang="en-US" b="0" baseline="0">
              <a:latin typeface="Tahoma" pitchFamily="34" charset="0"/>
            </a:endParaRPr>
          </a:p>
        </p:txBody>
      </p:sp>
      <p:sp>
        <p:nvSpPr>
          <p:cNvPr id="49160" name="Rectangle 7"/>
          <p:cNvSpPr>
            <a:spLocks noChangeArrowheads="1"/>
          </p:cNvSpPr>
          <p:nvPr/>
        </p:nvSpPr>
        <p:spPr bwMode="gray">
          <a:xfrm>
            <a:off x="711200" y="0"/>
            <a:ext cx="31750" cy="1052513"/>
          </a:xfrm>
          <a:prstGeom prst="rect">
            <a:avLst/>
          </a:prstGeom>
          <a:solidFill>
            <a:schemeClr val="bg2"/>
          </a:solidFill>
          <a:ln w="9525">
            <a:noFill/>
            <a:miter lim="800000"/>
            <a:headEnd/>
            <a:tailEnd/>
          </a:ln>
        </p:spPr>
        <p:txBody>
          <a:bodyPr wrap="none" anchor="ctr"/>
          <a:lstStyle/>
          <a:p>
            <a:pPr algn="ctr" eaLnBrk="1" hangingPunct="1"/>
            <a:endParaRPr kumimoji="1" lang="en-US" b="0" baseline="0">
              <a:latin typeface="Tahoma" pitchFamily="34" charset="0"/>
            </a:endParaRPr>
          </a:p>
        </p:txBody>
      </p:sp>
      <p:sp>
        <p:nvSpPr>
          <p:cNvPr id="49161"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w="9525">
            <a:noFill/>
            <a:miter lim="800000"/>
            <a:headEnd/>
            <a:tailEnd/>
          </a:ln>
        </p:spPr>
        <p:txBody>
          <a:bodyPr wrap="none" anchor="ctr"/>
          <a:lstStyle/>
          <a:p>
            <a:pPr algn="ctr" eaLnBrk="1" hangingPunct="1"/>
            <a:endParaRPr kumimoji="1" lang="en-US" b="0" baseline="0">
              <a:latin typeface="Tahoma" pitchFamily="34" charset="0"/>
            </a:endParaRPr>
          </a:p>
        </p:txBody>
      </p:sp>
      <p:sp>
        <p:nvSpPr>
          <p:cNvPr id="49164" name="Text Box 13"/>
          <p:cNvSpPr txBox="1">
            <a:spLocks noChangeArrowheads="1"/>
          </p:cNvSpPr>
          <p:nvPr/>
        </p:nvSpPr>
        <p:spPr bwMode="auto">
          <a:xfrm>
            <a:off x="1387475" y="1676400"/>
            <a:ext cx="2688044" cy="400110"/>
          </a:xfrm>
          <a:prstGeom prst="rect">
            <a:avLst/>
          </a:prstGeom>
          <a:noFill/>
          <a:ln w="9525">
            <a:noFill/>
            <a:miter lim="800000"/>
            <a:headEnd/>
            <a:tailEnd/>
          </a:ln>
        </p:spPr>
        <p:txBody>
          <a:bodyPr wrap="none">
            <a:spAutoFit/>
          </a:bodyPr>
          <a:lstStyle/>
          <a:p>
            <a:r>
              <a:rPr lang="en-US" baseline="0" dirty="0" smtClean="0">
                <a:solidFill>
                  <a:schemeClr val="folHlink"/>
                </a:solidFill>
              </a:rPr>
              <a:t>  </a:t>
            </a:r>
            <a:r>
              <a:rPr lang="en-US" sz="2000" i="1" baseline="0" dirty="0"/>
              <a:t>An efficient algorithm </a:t>
            </a:r>
          </a:p>
        </p:txBody>
      </p:sp>
      <p:pic>
        <p:nvPicPr>
          <p:cNvPr id="49166" name="Picture 16"/>
          <p:cNvPicPr>
            <a:picLocks noChangeAspect="1" noChangeArrowheads="1"/>
          </p:cNvPicPr>
          <p:nvPr/>
        </p:nvPicPr>
        <p:blipFill>
          <a:blip r:embed="rId3"/>
          <a:srcRect/>
          <a:stretch>
            <a:fillRect/>
          </a:stretch>
        </p:blipFill>
        <p:spPr bwMode="auto">
          <a:xfrm>
            <a:off x="192088" y="2252663"/>
            <a:ext cx="8647112" cy="338613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Number Placeholder 1"/>
          <p:cNvSpPr>
            <a:spLocks noGrp="1"/>
          </p:cNvSpPr>
          <p:nvPr>
            <p:ph type="sldNum" sz="quarter" idx="12"/>
          </p:nvPr>
        </p:nvSpPr>
        <p:spPr>
          <a:noFill/>
        </p:spPr>
        <p:txBody>
          <a:bodyPr/>
          <a:lstStyle/>
          <a:p>
            <a:r>
              <a:rPr lang="en-US"/>
              <a:t>4.</a:t>
            </a:r>
            <a:fld id="{07FF639A-2521-4275-8305-50ED6CD422A7}" type="slidenum">
              <a:rPr lang="en-US"/>
              <a:pPr/>
              <a:t>65</a:t>
            </a:fld>
            <a:endParaRPr lang="en-US"/>
          </a:p>
        </p:txBody>
      </p:sp>
      <p:sp>
        <p:nvSpPr>
          <p:cNvPr id="50179" name="Rectangle 2"/>
          <p:cNvSpPr>
            <a:spLocks noChangeArrowheads="1"/>
          </p:cNvSpPr>
          <p:nvPr/>
        </p:nvSpPr>
        <p:spPr bwMode="ltGray">
          <a:xfrm>
            <a:off x="366713" y="107950"/>
            <a:ext cx="438150" cy="474663"/>
          </a:xfrm>
          <a:prstGeom prst="rect">
            <a:avLst/>
          </a:prstGeom>
          <a:solidFill>
            <a:schemeClr val="accent2"/>
          </a:solidFill>
          <a:ln w="9525">
            <a:noFill/>
            <a:miter lim="800000"/>
            <a:headEnd/>
            <a:tailEnd/>
          </a:ln>
        </p:spPr>
        <p:txBody>
          <a:bodyPr wrap="none" anchor="ctr"/>
          <a:lstStyle/>
          <a:p>
            <a:pPr algn="ctr" eaLnBrk="1" hangingPunct="1"/>
            <a:endParaRPr kumimoji="1" lang="en-US" b="0" baseline="0">
              <a:latin typeface="Tahoma" pitchFamily="34" charset="0"/>
            </a:endParaRPr>
          </a:p>
        </p:txBody>
      </p:sp>
      <p:sp>
        <p:nvSpPr>
          <p:cNvPr id="50180"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w="9525">
            <a:noFill/>
            <a:miter lim="800000"/>
            <a:headEnd/>
            <a:tailEnd/>
          </a:ln>
        </p:spPr>
        <p:txBody>
          <a:bodyPr wrap="none" anchor="ctr"/>
          <a:lstStyle/>
          <a:p>
            <a:pPr algn="ctr" eaLnBrk="1" hangingPunct="1"/>
            <a:endParaRPr kumimoji="1" lang="en-US" b="0" baseline="0">
              <a:latin typeface="Tahoma" pitchFamily="34" charset="0"/>
            </a:endParaRPr>
          </a:p>
        </p:txBody>
      </p:sp>
      <p:sp>
        <p:nvSpPr>
          <p:cNvPr id="50181" name="Rectangle 4"/>
          <p:cNvSpPr>
            <a:spLocks noChangeArrowheads="1"/>
          </p:cNvSpPr>
          <p:nvPr/>
        </p:nvSpPr>
        <p:spPr bwMode="ltGray">
          <a:xfrm>
            <a:off x="490538" y="530225"/>
            <a:ext cx="422275" cy="474663"/>
          </a:xfrm>
          <a:prstGeom prst="rect">
            <a:avLst/>
          </a:prstGeom>
          <a:solidFill>
            <a:schemeClr val="folHlink"/>
          </a:solidFill>
          <a:ln w="9525">
            <a:noFill/>
            <a:miter lim="800000"/>
            <a:headEnd/>
            <a:tailEnd/>
          </a:ln>
        </p:spPr>
        <p:txBody>
          <a:bodyPr wrap="none" anchor="ctr"/>
          <a:lstStyle/>
          <a:p>
            <a:pPr algn="ctr" eaLnBrk="1" hangingPunct="1"/>
            <a:endParaRPr kumimoji="1" lang="en-US" b="0" baseline="0">
              <a:latin typeface="Tahoma" pitchFamily="34" charset="0"/>
            </a:endParaRPr>
          </a:p>
        </p:txBody>
      </p:sp>
      <p:sp>
        <p:nvSpPr>
          <p:cNvPr id="50182"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w="9525">
            <a:noFill/>
            <a:miter lim="800000"/>
            <a:headEnd/>
            <a:tailEnd/>
          </a:ln>
        </p:spPr>
        <p:txBody>
          <a:bodyPr wrap="none" anchor="ctr"/>
          <a:lstStyle/>
          <a:p>
            <a:pPr algn="ctr" eaLnBrk="1" hangingPunct="1"/>
            <a:endParaRPr kumimoji="1" lang="en-US" b="0" baseline="0">
              <a:latin typeface="Tahoma" pitchFamily="34" charset="0"/>
            </a:endParaRPr>
          </a:p>
        </p:txBody>
      </p:sp>
      <p:sp>
        <p:nvSpPr>
          <p:cNvPr id="50183"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w="9525">
            <a:noFill/>
            <a:miter lim="800000"/>
            <a:headEnd/>
            <a:tailEnd/>
          </a:ln>
        </p:spPr>
        <p:txBody>
          <a:bodyPr wrap="none" anchor="ctr"/>
          <a:lstStyle/>
          <a:p>
            <a:pPr algn="ctr" eaLnBrk="1" hangingPunct="1"/>
            <a:endParaRPr kumimoji="1" lang="en-US" b="0" baseline="0">
              <a:latin typeface="Tahoma" pitchFamily="34" charset="0"/>
            </a:endParaRPr>
          </a:p>
        </p:txBody>
      </p:sp>
      <p:sp>
        <p:nvSpPr>
          <p:cNvPr id="50184" name="Rectangle 7"/>
          <p:cNvSpPr>
            <a:spLocks noChangeArrowheads="1"/>
          </p:cNvSpPr>
          <p:nvPr/>
        </p:nvSpPr>
        <p:spPr bwMode="gray">
          <a:xfrm>
            <a:off x="711200" y="0"/>
            <a:ext cx="31750" cy="1052513"/>
          </a:xfrm>
          <a:prstGeom prst="rect">
            <a:avLst/>
          </a:prstGeom>
          <a:solidFill>
            <a:schemeClr val="bg2"/>
          </a:solidFill>
          <a:ln w="9525">
            <a:noFill/>
            <a:miter lim="800000"/>
            <a:headEnd/>
            <a:tailEnd/>
          </a:ln>
        </p:spPr>
        <p:txBody>
          <a:bodyPr wrap="none" anchor="ctr"/>
          <a:lstStyle/>
          <a:p>
            <a:pPr algn="ctr" eaLnBrk="1" hangingPunct="1"/>
            <a:endParaRPr kumimoji="1" lang="en-US" b="0" baseline="0">
              <a:latin typeface="Tahoma" pitchFamily="34" charset="0"/>
            </a:endParaRPr>
          </a:p>
        </p:txBody>
      </p:sp>
      <p:sp>
        <p:nvSpPr>
          <p:cNvPr id="50185"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w="9525">
            <a:noFill/>
            <a:miter lim="800000"/>
            <a:headEnd/>
            <a:tailEnd/>
          </a:ln>
        </p:spPr>
        <p:txBody>
          <a:bodyPr wrap="none" anchor="ctr"/>
          <a:lstStyle/>
          <a:p>
            <a:pPr algn="ctr" eaLnBrk="1" hangingPunct="1"/>
            <a:endParaRPr kumimoji="1" lang="en-US" b="0" baseline="0">
              <a:latin typeface="Tahoma" pitchFamily="34" charset="0"/>
            </a:endParaRPr>
          </a:p>
        </p:txBody>
      </p:sp>
      <p:sp>
        <p:nvSpPr>
          <p:cNvPr id="50187" name="Text Box 10"/>
          <p:cNvSpPr txBox="1">
            <a:spLocks noChangeArrowheads="1"/>
          </p:cNvSpPr>
          <p:nvPr/>
        </p:nvSpPr>
        <p:spPr bwMode="auto">
          <a:xfrm>
            <a:off x="1066800" y="533400"/>
            <a:ext cx="184731" cy="400110"/>
          </a:xfrm>
          <a:prstGeom prst="rect">
            <a:avLst/>
          </a:prstGeom>
          <a:solidFill>
            <a:schemeClr val="folHlink"/>
          </a:solidFill>
          <a:ln w="9525">
            <a:noFill/>
            <a:miter lim="800000"/>
            <a:headEnd/>
            <a:tailEnd/>
          </a:ln>
        </p:spPr>
        <p:txBody>
          <a:bodyPr wrap="none">
            <a:spAutoFit/>
          </a:bodyPr>
          <a:lstStyle/>
          <a:p>
            <a:endParaRPr lang="en-US" sz="2000" i="1" baseline="0" dirty="0">
              <a:solidFill>
                <a:schemeClr val="bg1"/>
              </a:solidFill>
            </a:endParaRPr>
          </a:p>
        </p:txBody>
      </p:sp>
      <p:sp>
        <p:nvSpPr>
          <p:cNvPr id="50190" name="Rectangle 13"/>
          <p:cNvSpPr>
            <a:spLocks noChangeArrowheads="1"/>
          </p:cNvSpPr>
          <p:nvPr/>
        </p:nvSpPr>
        <p:spPr bwMode="auto">
          <a:xfrm>
            <a:off x="152400" y="1981200"/>
            <a:ext cx="8839200" cy="1006475"/>
          </a:xfrm>
          <a:prstGeom prst="rect">
            <a:avLst/>
          </a:prstGeom>
          <a:noFill/>
          <a:ln w="9525">
            <a:noFill/>
            <a:miter lim="800000"/>
            <a:headEnd/>
            <a:tailEnd/>
          </a:ln>
        </p:spPr>
        <p:txBody>
          <a:bodyPr anchor="ctr">
            <a:spAutoFit/>
          </a:bodyPr>
          <a:lstStyle/>
          <a:p>
            <a:pPr algn="just" eaLnBrk="1" hangingPunct="1">
              <a:lnSpc>
                <a:spcPct val="125000"/>
              </a:lnSpc>
              <a:spcAft>
                <a:spcPct val="70000"/>
              </a:spcAft>
            </a:pPr>
            <a:r>
              <a:rPr lang="en-US" baseline="0" dirty="0"/>
              <a:t>We have P1 = 000100110, P2 = 10011110, modulus = 100011010 (nine bits). We show the exclusive or operation by </a:t>
            </a:r>
            <a:r>
              <a:rPr lang="en-US" baseline="0" dirty="0">
                <a:latin typeface="Symbol" pitchFamily="18" charset="2"/>
              </a:rPr>
              <a:t>Å</a:t>
            </a:r>
            <a:r>
              <a:rPr lang="en-US" baseline="0" dirty="0"/>
              <a:t>. </a:t>
            </a:r>
          </a:p>
        </p:txBody>
      </p:sp>
      <p:pic>
        <p:nvPicPr>
          <p:cNvPr id="50191" name="Picture 14"/>
          <p:cNvPicPr>
            <a:picLocks noChangeAspect="1" noChangeArrowheads="1"/>
          </p:cNvPicPr>
          <p:nvPr/>
        </p:nvPicPr>
        <p:blipFill>
          <a:blip r:embed="rId3"/>
          <a:srcRect/>
          <a:stretch>
            <a:fillRect/>
          </a:stretch>
        </p:blipFill>
        <p:spPr bwMode="auto">
          <a:xfrm>
            <a:off x="328613" y="3673475"/>
            <a:ext cx="8510587" cy="2955925"/>
          </a:xfrm>
          <a:prstGeom prst="rect">
            <a:avLst/>
          </a:prstGeom>
          <a:noFill/>
          <a:ln w="9525">
            <a:noFill/>
            <a:miter lim="800000"/>
            <a:headEnd/>
            <a:tailEnd/>
          </a:ln>
        </p:spPr>
      </p:pic>
      <p:sp>
        <p:nvSpPr>
          <p:cNvPr id="50192" name="Text Box 15"/>
          <p:cNvSpPr txBox="1">
            <a:spLocks noChangeArrowheads="1"/>
          </p:cNvSpPr>
          <p:nvPr/>
        </p:nvSpPr>
        <p:spPr bwMode="auto">
          <a:xfrm>
            <a:off x="685800" y="3124200"/>
            <a:ext cx="6139373" cy="400110"/>
          </a:xfrm>
          <a:prstGeom prst="rect">
            <a:avLst/>
          </a:prstGeom>
          <a:noFill/>
          <a:ln w="9525">
            <a:noFill/>
            <a:miter lim="800000"/>
            <a:headEnd/>
            <a:tailEnd/>
          </a:ln>
        </p:spPr>
        <p:txBody>
          <a:bodyPr wrap="none">
            <a:spAutoFit/>
          </a:bodyPr>
          <a:lstStyle/>
          <a:p>
            <a:r>
              <a:rPr lang="en-US" sz="2000" i="1" baseline="0" dirty="0" smtClean="0"/>
              <a:t>An </a:t>
            </a:r>
            <a:r>
              <a:rPr lang="en-US" sz="2000" i="1" baseline="0" dirty="0"/>
              <a:t>efficient algorithm for multiplication using n-bit words</a:t>
            </a:r>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Slide Number Placeholder 1"/>
          <p:cNvSpPr>
            <a:spLocks noGrp="1"/>
          </p:cNvSpPr>
          <p:nvPr>
            <p:ph type="sldNum" sz="quarter" idx="12"/>
          </p:nvPr>
        </p:nvSpPr>
        <p:spPr>
          <a:noFill/>
        </p:spPr>
        <p:txBody>
          <a:bodyPr/>
          <a:lstStyle/>
          <a:p>
            <a:endParaRPr lang="en-US" dirty="0"/>
          </a:p>
        </p:txBody>
      </p:sp>
      <p:sp>
        <p:nvSpPr>
          <p:cNvPr id="51203" name="Rectangle 2"/>
          <p:cNvSpPr>
            <a:spLocks noChangeArrowheads="1"/>
          </p:cNvSpPr>
          <p:nvPr/>
        </p:nvSpPr>
        <p:spPr bwMode="ltGray">
          <a:xfrm>
            <a:off x="366713" y="107950"/>
            <a:ext cx="438150" cy="474663"/>
          </a:xfrm>
          <a:prstGeom prst="rect">
            <a:avLst/>
          </a:prstGeom>
          <a:solidFill>
            <a:schemeClr val="accent2"/>
          </a:solidFill>
          <a:ln w="9525">
            <a:noFill/>
            <a:miter lim="800000"/>
            <a:headEnd/>
            <a:tailEnd/>
          </a:ln>
        </p:spPr>
        <p:txBody>
          <a:bodyPr wrap="none" anchor="ctr"/>
          <a:lstStyle/>
          <a:p>
            <a:pPr algn="ctr" eaLnBrk="1" hangingPunct="1"/>
            <a:endParaRPr kumimoji="1" lang="en-US" b="0" baseline="0">
              <a:latin typeface="Tahoma" pitchFamily="34" charset="0"/>
            </a:endParaRPr>
          </a:p>
        </p:txBody>
      </p:sp>
      <p:sp>
        <p:nvSpPr>
          <p:cNvPr id="51204"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w="9525">
            <a:noFill/>
            <a:miter lim="800000"/>
            <a:headEnd/>
            <a:tailEnd/>
          </a:ln>
        </p:spPr>
        <p:txBody>
          <a:bodyPr wrap="none" anchor="ctr"/>
          <a:lstStyle/>
          <a:p>
            <a:pPr algn="ctr" eaLnBrk="1" hangingPunct="1"/>
            <a:endParaRPr kumimoji="1" lang="en-US" b="0" baseline="0">
              <a:latin typeface="Tahoma" pitchFamily="34" charset="0"/>
            </a:endParaRPr>
          </a:p>
        </p:txBody>
      </p:sp>
      <p:sp>
        <p:nvSpPr>
          <p:cNvPr id="51205" name="Rectangle 4"/>
          <p:cNvSpPr>
            <a:spLocks noChangeArrowheads="1"/>
          </p:cNvSpPr>
          <p:nvPr/>
        </p:nvSpPr>
        <p:spPr bwMode="ltGray">
          <a:xfrm>
            <a:off x="490538" y="530225"/>
            <a:ext cx="422275" cy="474663"/>
          </a:xfrm>
          <a:prstGeom prst="rect">
            <a:avLst/>
          </a:prstGeom>
          <a:solidFill>
            <a:schemeClr val="folHlink"/>
          </a:solidFill>
          <a:ln w="9525">
            <a:noFill/>
            <a:miter lim="800000"/>
            <a:headEnd/>
            <a:tailEnd/>
          </a:ln>
        </p:spPr>
        <p:txBody>
          <a:bodyPr wrap="none" anchor="ctr"/>
          <a:lstStyle/>
          <a:p>
            <a:pPr algn="ctr" eaLnBrk="1" hangingPunct="1"/>
            <a:endParaRPr kumimoji="1" lang="en-US" b="0" baseline="0">
              <a:latin typeface="Tahoma" pitchFamily="34" charset="0"/>
            </a:endParaRPr>
          </a:p>
        </p:txBody>
      </p:sp>
      <p:sp>
        <p:nvSpPr>
          <p:cNvPr id="51206"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w="9525">
            <a:noFill/>
            <a:miter lim="800000"/>
            <a:headEnd/>
            <a:tailEnd/>
          </a:ln>
        </p:spPr>
        <p:txBody>
          <a:bodyPr wrap="none" anchor="ctr"/>
          <a:lstStyle/>
          <a:p>
            <a:pPr algn="ctr" eaLnBrk="1" hangingPunct="1"/>
            <a:endParaRPr kumimoji="1" lang="en-US" b="0" baseline="0">
              <a:latin typeface="Tahoma" pitchFamily="34" charset="0"/>
            </a:endParaRPr>
          </a:p>
        </p:txBody>
      </p:sp>
      <p:sp>
        <p:nvSpPr>
          <p:cNvPr id="51207"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w="9525">
            <a:noFill/>
            <a:miter lim="800000"/>
            <a:headEnd/>
            <a:tailEnd/>
          </a:ln>
        </p:spPr>
        <p:txBody>
          <a:bodyPr wrap="none" anchor="ctr"/>
          <a:lstStyle/>
          <a:p>
            <a:pPr algn="ctr" eaLnBrk="1" hangingPunct="1"/>
            <a:endParaRPr kumimoji="1" lang="en-US" b="0" baseline="0">
              <a:latin typeface="Tahoma" pitchFamily="34" charset="0"/>
            </a:endParaRPr>
          </a:p>
        </p:txBody>
      </p:sp>
      <p:sp>
        <p:nvSpPr>
          <p:cNvPr id="51208" name="Rectangle 7"/>
          <p:cNvSpPr>
            <a:spLocks noChangeArrowheads="1"/>
          </p:cNvSpPr>
          <p:nvPr/>
        </p:nvSpPr>
        <p:spPr bwMode="gray">
          <a:xfrm>
            <a:off x="711200" y="0"/>
            <a:ext cx="31750" cy="1052513"/>
          </a:xfrm>
          <a:prstGeom prst="rect">
            <a:avLst/>
          </a:prstGeom>
          <a:solidFill>
            <a:schemeClr val="bg2"/>
          </a:solidFill>
          <a:ln w="9525">
            <a:noFill/>
            <a:miter lim="800000"/>
            <a:headEnd/>
            <a:tailEnd/>
          </a:ln>
        </p:spPr>
        <p:txBody>
          <a:bodyPr wrap="none" anchor="ctr"/>
          <a:lstStyle/>
          <a:p>
            <a:pPr algn="ctr" eaLnBrk="1" hangingPunct="1"/>
            <a:endParaRPr kumimoji="1" lang="en-US" b="0" baseline="0">
              <a:latin typeface="Tahoma" pitchFamily="34" charset="0"/>
            </a:endParaRPr>
          </a:p>
        </p:txBody>
      </p:sp>
      <p:sp>
        <p:nvSpPr>
          <p:cNvPr id="51209"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w="9525">
            <a:noFill/>
            <a:miter lim="800000"/>
            <a:headEnd/>
            <a:tailEnd/>
          </a:ln>
        </p:spPr>
        <p:txBody>
          <a:bodyPr wrap="none" anchor="ctr"/>
          <a:lstStyle/>
          <a:p>
            <a:pPr algn="ctr" eaLnBrk="1" hangingPunct="1"/>
            <a:endParaRPr kumimoji="1" lang="en-US" b="0" baseline="0">
              <a:latin typeface="Tahoma" pitchFamily="34" charset="0"/>
            </a:endParaRPr>
          </a:p>
        </p:txBody>
      </p:sp>
      <p:sp>
        <p:nvSpPr>
          <p:cNvPr id="51211" name="Text Box 10"/>
          <p:cNvSpPr txBox="1">
            <a:spLocks noChangeArrowheads="1"/>
          </p:cNvSpPr>
          <p:nvPr/>
        </p:nvSpPr>
        <p:spPr bwMode="auto">
          <a:xfrm>
            <a:off x="1066800" y="533400"/>
            <a:ext cx="184731" cy="400110"/>
          </a:xfrm>
          <a:prstGeom prst="rect">
            <a:avLst/>
          </a:prstGeom>
          <a:solidFill>
            <a:schemeClr val="folHlink"/>
          </a:solidFill>
          <a:ln w="9525">
            <a:noFill/>
            <a:miter lim="800000"/>
            <a:headEnd/>
            <a:tailEnd/>
          </a:ln>
        </p:spPr>
        <p:txBody>
          <a:bodyPr wrap="none">
            <a:spAutoFit/>
          </a:bodyPr>
          <a:lstStyle/>
          <a:p>
            <a:endParaRPr lang="en-US" sz="2000" i="1" baseline="0" dirty="0">
              <a:solidFill>
                <a:schemeClr val="bg1"/>
              </a:solidFill>
            </a:endParaRPr>
          </a:p>
        </p:txBody>
      </p:sp>
      <p:sp>
        <p:nvSpPr>
          <p:cNvPr id="51212" name="Rectangle 11"/>
          <p:cNvSpPr>
            <a:spLocks noChangeArrowheads="1"/>
          </p:cNvSpPr>
          <p:nvPr/>
        </p:nvSpPr>
        <p:spPr bwMode="auto">
          <a:xfrm>
            <a:off x="152400" y="1279525"/>
            <a:ext cx="8839200" cy="3056093"/>
          </a:xfrm>
          <a:prstGeom prst="rect">
            <a:avLst/>
          </a:prstGeom>
          <a:noFill/>
          <a:ln w="9525">
            <a:noFill/>
            <a:miter lim="800000"/>
            <a:headEnd/>
            <a:tailEnd/>
          </a:ln>
        </p:spPr>
        <p:txBody>
          <a:bodyPr anchor="ctr">
            <a:spAutoFit/>
          </a:bodyPr>
          <a:lstStyle/>
          <a:p>
            <a:pPr algn="just" eaLnBrk="1" hangingPunct="1">
              <a:lnSpc>
                <a:spcPct val="125000"/>
              </a:lnSpc>
              <a:spcAft>
                <a:spcPct val="70000"/>
              </a:spcAft>
            </a:pPr>
            <a:r>
              <a:rPr lang="en-US" sz="2600" baseline="0" dirty="0"/>
              <a:t>The GF(2</a:t>
            </a:r>
            <a:r>
              <a:rPr lang="en-US" sz="2600" baseline="30000" dirty="0"/>
              <a:t>3</a:t>
            </a:r>
            <a:r>
              <a:rPr lang="en-US" sz="2600" baseline="0" dirty="0"/>
              <a:t>) field has 8 elements. We use the irreducible polynomial (</a:t>
            </a:r>
            <a:r>
              <a:rPr lang="en-US" sz="2600" i="1" baseline="0" dirty="0"/>
              <a:t>x</a:t>
            </a:r>
            <a:r>
              <a:rPr lang="en-US" sz="2600" baseline="30000" dirty="0"/>
              <a:t>3</a:t>
            </a:r>
            <a:r>
              <a:rPr lang="en-US" sz="2600" baseline="0" dirty="0"/>
              <a:t> + </a:t>
            </a:r>
            <a:r>
              <a:rPr lang="en-US" sz="2600" i="1" baseline="0" dirty="0"/>
              <a:t>x</a:t>
            </a:r>
            <a:r>
              <a:rPr lang="en-US" sz="2600" baseline="30000" dirty="0"/>
              <a:t>2</a:t>
            </a:r>
            <a:r>
              <a:rPr lang="en-US" sz="2600" baseline="0" dirty="0"/>
              <a:t> + 1) and show the addition and multiplication tables for this field. We show both 3-bit words and the polynomials. Note that there are two irreducible polynomials for degree 3. The other one, (</a:t>
            </a:r>
            <a:r>
              <a:rPr lang="en-US" sz="2600" i="1" baseline="0" dirty="0"/>
              <a:t>x</a:t>
            </a:r>
            <a:r>
              <a:rPr lang="en-US" sz="2600" baseline="30000" dirty="0"/>
              <a:t>3</a:t>
            </a:r>
            <a:r>
              <a:rPr lang="en-US" sz="2600" baseline="0" dirty="0"/>
              <a:t> + </a:t>
            </a:r>
            <a:r>
              <a:rPr lang="en-US" sz="2600" i="1" baseline="0" dirty="0"/>
              <a:t>x</a:t>
            </a:r>
            <a:r>
              <a:rPr lang="en-US" sz="2600" baseline="0" dirty="0"/>
              <a:t> + 1), yields a totally different table for multiplication.</a:t>
            </a:r>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Slide Number Placeholder 1"/>
          <p:cNvSpPr>
            <a:spLocks noGrp="1"/>
          </p:cNvSpPr>
          <p:nvPr>
            <p:ph type="sldNum" sz="quarter" idx="12"/>
          </p:nvPr>
        </p:nvSpPr>
        <p:spPr>
          <a:noFill/>
        </p:spPr>
        <p:txBody>
          <a:bodyPr/>
          <a:lstStyle/>
          <a:p>
            <a:endParaRPr lang="en-US" dirty="0"/>
          </a:p>
        </p:txBody>
      </p:sp>
      <p:sp>
        <p:nvSpPr>
          <p:cNvPr id="52227" name="Rectangle 2"/>
          <p:cNvSpPr>
            <a:spLocks noChangeArrowheads="1"/>
          </p:cNvSpPr>
          <p:nvPr/>
        </p:nvSpPr>
        <p:spPr bwMode="ltGray">
          <a:xfrm>
            <a:off x="366713" y="107950"/>
            <a:ext cx="438150" cy="474663"/>
          </a:xfrm>
          <a:prstGeom prst="rect">
            <a:avLst/>
          </a:prstGeom>
          <a:solidFill>
            <a:schemeClr val="accent2"/>
          </a:solidFill>
          <a:ln w="9525">
            <a:noFill/>
            <a:miter lim="800000"/>
            <a:headEnd/>
            <a:tailEnd/>
          </a:ln>
        </p:spPr>
        <p:txBody>
          <a:bodyPr wrap="none" anchor="ctr"/>
          <a:lstStyle/>
          <a:p>
            <a:pPr algn="ctr" eaLnBrk="1" hangingPunct="1"/>
            <a:endParaRPr kumimoji="1" lang="en-US" b="0" baseline="0">
              <a:latin typeface="Tahoma" pitchFamily="34" charset="0"/>
            </a:endParaRPr>
          </a:p>
        </p:txBody>
      </p:sp>
      <p:sp>
        <p:nvSpPr>
          <p:cNvPr id="52228"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w="9525">
            <a:noFill/>
            <a:miter lim="800000"/>
            <a:headEnd/>
            <a:tailEnd/>
          </a:ln>
        </p:spPr>
        <p:txBody>
          <a:bodyPr wrap="none" anchor="ctr"/>
          <a:lstStyle/>
          <a:p>
            <a:pPr algn="ctr" eaLnBrk="1" hangingPunct="1"/>
            <a:endParaRPr kumimoji="1" lang="en-US" b="0" baseline="0">
              <a:latin typeface="Tahoma" pitchFamily="34" charset="0"/>
            </a:endParaRPr>
          </a:p>
        </p:txBody>
      </p:sp>
      <p:sp>
        <p:nvSpPr>
          <p:cNvPr id="52229" name="Rectangle 4"/>
          <p:cNvSpPr>
            <a:spLocks noChangeArrowheads="1"/>
          </p:cNvSpPr>
          <p:nvPr/>
        </p:nvSpPr>
        <p:spPr bwMode="ltGray">
          <a:xfrm>
            <a:off x="490538" y="530225"/>
            <a:ext cx="422275" cy="474663"/>
          </a:xfrm>
          <a:prstGeom prst="rect">
            <a:avLst/>
          </a:prstGeom>
          <a:solidFill>
            <a:schemeClr val="folHlink"/>
          </a:solidFill>
          <a:ln w="9525">
            <a:noFill/>
            <a:miter lim="800000"/>
            <a:headEnd/>
            <a:tailEnd/>
          </a:ln>
        </p:spPr>
        <p:txBody>
          <a:bodyPr wrap="none" anchor="ctr"/>
          <a:lstStyle/>
          <a:p>
            <a:pPr algn="ctr" eaLnBrk="1" hangingPunct="1"/>
            <a:endParaRPr kumimoji="1" lang="en-US" b="0" baseline="0">
              <a:latin typeface="Tahoma" pitchFamily="34" charset="0"/>
            </a:endParaRPr>
          </a:p>
        </p:txBody>
      </p:sp>
      <p:sp>
        <p:nvSpPr>
          <p:cNvPr id="52230"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w="9525">
            <a:noFill/>
            <a:miter lim="800000"/>
            <a:headEnd/>
            <a:tailEnd/>
          </a:ln>
        </p:spPr>
        <p:txBody>
          <a:bodyPr wrap="none" anchor="ctr"/>
          <a:lstStyle/>
          <a:p>
            <a:pPr algn="ctr" eaLnBrk="1" hangingPunct="1"/>
            <a:endParaRPr kumimoji="1" lang="en-US" b="0" baseline="0">
              <a:latin typeface="Tahoma" pitchFamily="34" charset="0"/>
            </a:endParaRPr>
          </a:p>
        </p:txBody>
      </p:sp>
      <p:sp>
        <p:nvSpPr>
          <p:cNvPr id="52231"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w="9525">
            <a:noFill/>
            <a:miter lim="800000"/>
            <a:headEnd/>
            <a:tailEnd/>
          </a:ln>
        </p:spPr>
        <p:txBody>
          <a:bodyPr wrap="none" anchor="ctr"/>
          <a:lstStyle/>
          <a:p>
            <a:pPr algn="ctr" eaLnBrk="1" hangingPunct="1"/>
            <a:endParaRPr kumimoji="1" lang="en-US" b="0" baseline="0">
              <a:latin typeface="Tahoma" pitchFamily="34" charset="0"/>
            </a:endParaRPr>
          </a:p>
        </p:txBody>
      </p:sp>
      <p:sp>
        <p:nvSpPr>
          <p:cNvPr id="52232" name="Rectangle 7"/>
          <p:cNvSpPr>
            <a:spLocks noChangeArrowheads="1"/>
          </p:cNvSpPr>
          <p:nvPr/>
        </p:nvSpPr>
        <p:spPr bwMode="gray">
          <a:xfrm>
            <a:off x="711200" y="0"/>
            <a:ext cx="31750" cy="1052513"/>
          </a:xfrm>
          <a:prstGeom prst="rect">
            <a:avLst/>
          </a:prstGeom>
          <a:solidFill>
            <a:schemeClr val="bg2"/>
          </a:solidFill>
          <a:ln w="9525">
            <a:noFill/>
            <a:miter lim="800000"/>
            <a:headEnd/>
            <a:tailEnd/>
          </a:ln>
        </p:spPr>
        <p:txBody>
          <a:bodyPr wrap="none" anchor="ctr"/>
          <a:lstStyle/>
          <a:p>
            <a:pPr algn="ctr" eaLnBrk="1" hangingPunct="1"/>
            <a:endParaRPr kumimoji="1" lang="en-US" b="0" baseline="0">
              <a:latin typeface="Tahoma" pitchFamily="34" charset="0"/>
            </a:endParaRPr>
          </a:p>
        </p:txBody>
      </p:sp>
      <p:sp>
        <p:nvSpPr>
          <p:cNvPr id="52233"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w="9525">
            <a:noFill/>
            <a:miter lim="800000"/>
            <a:headEnd/>
            <a:tailEnd/>
          </a:ln>
        </p:spPr>
        <p:txBody>
          <a:bodyPr wrap="none" anchor="ctr"/>
          <a:lstStyle/>
          <a:p>
            <a:pPr algn="ctr" eaLnBrk="1" hangingPunct="1"/>
            <a:endParaRPr kumimoji="1" lang="en-US" b="0" baseline="0">
              <a:latin typeface="Tahoma" pitchFamily="34" charset="0"/>
            </a:endParaRPr>
          </a:p>
        </p:txBody>
      </p:sp>
      <p:sp>
        <p:nvSpPr>
          <p:cNvPr id="52235" name="Text Box 10"/>
          <p:cNvSpPr txBox="1">
            <a:spLocks noChangeArrowheads="1"/>
          </p:cNvSpPr>
          <p:nvPr/>
        </p:nvSpPr>
        <p:spPr bwMode="auto">
          <a:xfrm>
            <a:off x="1066800" y="533400"/>
            <a:ext cx="184731" cy="400110"/>
          </a:xfrm>
          <a:prstGeom prst="rect">
            <a:avLst/>
          </a:prstGeom>
          <a:solidFill>
            <a:schemeClr val="folHlink"/>
          </a:solidFill>
          <a:ln w="9525">
            <a:noFill/>
            <a:miter lim="800000"/>
            <a:headEnd/>
            <a:tailEnd/>
          </a:ln>
        </p:spPr>
        <p:txBody>
          <a:bodyPr wrap="none">
            <a:spAutoFit/>
          </a:bodyPr>
          <a:lstStyle/>
          <a:p>
            <a:endParaRPr lang="en-US" sz="2000" i="1" baseline="0" dirty="0">
              <a:solidFill>
                <a:schemeClr val="bg1"/>
              </a:solidFill>
            </a:endParaRPr>
          </a:p>
        </p:txBody>
      </p:sp>
      <p:sp>
        <p:nvSpPr>
          <p:cNvPr id="52236" name="Text Box 11"/>
          <p:cNvSpPr txBox="1">
            <a:spLocks noChangeArrowheads="1"/>
          </p:cNvSpPr>
          <p:nvPr/>
        </p:nvSpPr>
        <p:spPr bwMode="auto">
          <a:xfrm>
            <a:off x="2928926" y="1143000"/>
            <a:ext cx="3357586" cy="400110"/>
          </a:xfrm>
          <a:prstGeom prst="rect">
            <a:avLst/>
          </a:prstGeom>
          <a:noFill/>
          <a:ln w="9525">
            <a:noFill/>
            <a:miter lim="800000"/>
            <a:headEnd/>
            <a:tailEnd/>
          </a:ln>
        </p:spPr>
        <p:txBody>
          <a:bodyPr wrap="square">
            <a:spAutoFit/>
          </a:bodyPr>
          <a:lstStyle/>
          <a:p>
            <a:r>
              <a:rPr lang="en-US" baseline="0" dirty="0" smtClean="0">
                <a:solidFill>
                  <a:schemeClr val="folHlink"/>
                </a:solidFill>
              </a:rPr>
              <a:t>  </a:t>
            </a:r>
            <a:r>
              <a:rPr lang="en-US" sz="2000" i="1" baseline="0" dirty="0"/>
              <a:t>Addition table for GF(2</a:t>
            </a:r>
            <a:r>
              <a:rPr lang="en-US" sz="2000" i="1" baseline="30000" dirty="0"/>
              <a:t>3</a:t>
            </a:r>
            <a:r>
              <a:rPr lang="en-US" sz="2000" i="1" baseline="0" dirty="0"/>
              <a:t>)</a:t>
            </a:r>
          </a:p>
        </p:txBody>
      </p:sp>
      <p:pic>
        <p:nvPicPr>
          <p:cNvPr id="52238" name="Picture 15"/>
          <p:cNvPicPr>
            <a:picLocks noChangeAspect="1" noChangeArrowheads="1"/>
          </p:cNvPicPr>
          <p:nvPr/>
        </p:nvPicPr>
        <p:blipFill>
          <a:blip r:embed="rId3"/>
          <a:srcRect/>
          <a:stretch>
            <a:fillRect/>
          </a:stretch>
        </p:blipFill>
        <p:spPr bwMode="auto">
          <a:xfrm>
            <a:off x="441325" y="1636713"/>
            <a:ext cx="8474075" cy="484028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Slide Number Placeholder 1"/>
          <p:cNvSpPr>
            <a:spLocks noGrp="1"/>
          </p:cNvSpPr>
          <p:nvPr>
            <p:ph type="sldNum" sz="quarter" idx="12"/>
          </p:nvPr>
        </p:nvSpPr>
        <p:spPr>
          <a:noFill/>
        </p:spPr>
        <p:txBody>
          <a:bodyPr/>
          <a:lstStyle/>
          <a:p>
            <a:endParaRPr lang="en-US" dirty="0"/>
          </a:p>
        </p:txBody>
      </p:sp>
      <p:sp>
        <p:nvSpPr>
          <p:cNvPr id="53251" name="Rectangle 2"/>
          <p:cNvSpPr>
            <a:spLocks noChangeArrowheads="1"/>
          </p:cNvSpPr>
          <p:nvPr/>
        </p:nvSpPr>
        <p:spPr bwMode="ltGray">
          <a:xfrm>
            <a:off x="366713" y="107950"/>
            <a:ext cx="438150" cy="474663"/>
          </a:xfrm>
          <a:prstGeom prst="rect">
            <a:avLst/>
          </a:prstGeom>
          <a:solidFill>
            <a:schemeClr val="accent2"/>
          </a:solidFill>
          <a:ln w="9525">
            <a:noFill/>
            <a:miter lim="800000"/>
            <a:headEnd/>
            <a:tailEnd/>
          </a:ln>
        </p:spPr>
        <p:txBody>
          <a:bodyPr wrap="none" anchor="ctr"/>
          <a:lstStyle/>
          <a:p>
            <a:pPr algn="ctr" eaLnBrk="1" hangingPunct="1"/>
            <a:endParaRPr kumimoji="1" lang="en-US" b="0" baseline="0">
              <a:latin typeface="Tahoma" pitchFamily="34" charset="0"/>
            </a:endParaRPr>
          </a:p>
        </p:txBody>
      </p:sp>
      <p:sp>
        <p:nvSpPr>
          <p:cNvPr id="53252"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w="9525">
            <a:noFill/>
            <a:miter lim="800000"/>
            <a:headEnd/>
            <a:tailEnd/>
          </a:ln>
        </p:spPr>
        <p:txBody>
          <a:bodyPr wrap="none" anchor="ctr"/>
          <a:lstStyle/>
          <a:p>
            <a:pPr algn="ctr" eaLnBrk="1" hangingPunct="1"/>
            <a:endParaRPr kumimoji="1" lang="en-US" b="0" baseline="0">
              <a:latin typeface="Tahoma" pitchFamily="34" charset="0"/>
            </a:endParaRPr>
          </a:p>
        </p:txBody>
      </p:sp>
      <p:sp>
        <p:nvSpPr>
          <p:cNvPr id="53253" name="Rectangle 4"/>
          <p:cNvSpPr>
            <a:spLocks noChangeArrowheads="1"/>
          </p:cNvSpPr>
          <p:nvPr/>
        </p:nvSpPr>
        <p:spPr bwMode="ltGray">
          <a:xfrm>
            <a:off x="490538" y="530225"/>
            <a:ext cx="422275" cy="474663"/>
          </a:xfrm>
          <a:prstGeom prst="rect">
            <a:avLst/>
          </a:prstGeom>
          <a:solidFill>
            <a:schemeClr val="folHlink"/>
          </a:solidFill>
          <a:ln w="9525">
            <a:noFill/>
            <a:miter lim="800000"/>
            <a:headEnd/>
            <a:tailEnd/>
          </a:ln>
        </p:spPr>
        <p:txBody>
          <a:bodyPr wrap="none" anchor="ctr"/>
          <a:lstStyle/>
          <a:p>
            <a:pPr algn="ctr" eaLnBrk="1" hangingPunct="1"/>
            <a:endParaRPr kumimoji="1" lang="en-US" b="0" baseline="0">
              <a:latin typeface="Tahoma" pitchFamily="34" charset="0"/>
            </a:endParaRPr>
          </a:p>
        </p:txBody>
      </p:sp>
      <p:sp>
        <p:nvSpPr>
          <p:cNvPr id="53254"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w="9525">
            <a:noFill/>
            <a:miter lim="800000"/>
            <a:headEnd/>
            <a:tailEnd/>
          </a:ln>
        </p:spPr>
        <p:txBody>
          <a:bodyPr wrap="none" anchor="ctr"/>
          <a:lstStyle/>
          <a:p>
            <a:pPr algn="ctr" eaLnBrk="1" hangingPunct="1"/>
            <a:endParaRPr kumimoji="1" lang="en-US" b="0" baseline="0">
              <a:latin typeface="Tahoma" pitchFamily="34" charset="0"/>
            </a:endParaRPr>
          </a:p>
        </p:txBody>
      </p:sp>
      <p:sp>
        <p:nvSpPr>
          <p:cNvPr id="53255"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w="9525">
            <a:noFill/>
            <a:miter lim="800000"/>
            <a:headEnd/>
            <a:tailEnd/>
          </a:ln>
        </p:spPr>
        <p:txBody>
          <a:bodyPr wrap="none" anchor="ctr"/>
          <a:lstStyle/>
          <a:p>
            <a:pPr algn="ctr" eaLnBrk="1" hangingPunct="1"/>
            <a:endParaRPr kumimoji="1" lang="en-US" b="0" baseline="0">
              <a:latin typeface="Tahoma" pitchFamily="34" charset="0"/>
            </a:endParaRPr>
          </a:p>
        </p:txBody>
      </p:sp>
      <p:sp>
        <p:nvSpPr>
          <p:cNvPr id="53256" name="Rectangle 7"/>
          <p:cNvSpPr>
            <a:spLocks noChangeArrowheads="1"/>
          </p:cNvSpPr>
          <p:nvPr/>
        </p:nvSpPr>
        <p:spPr bwMode="gray">
          <a:xfrm>
            <a:off x="711200" y="0"/>
            <a:ext cx="31750" cy="1052513"/>
          </a:xfrm>
          <a:prstGeom prst="rect">
            <a:avLst/>
          </a:prstGeom>
          <a:solidFill>
            <a:schemeClr val="bg2"/>
          </a:solidFill>
          <a:ln w="9525">
            <a:noFill/>
            <a:miter lim="800000"/>
            <a:headEnd/>
            <a:tailEnd/>
          </a:ln>
        </p:spPr>
        <p:txBody>
          <a:bodyPr wrap="none" anchor="ctr"/>
          <a:lstStyle/>
          <a:p>
            <a:pPr algn="ctr" eaLnBrk="1" hangingPunct="1"/>
            <a:endParaRPr kumimoji="1" lang="en-US" b="0" baseline="0">
              <a:latin typeface="Tahoma" pitchFamily="34" charset="0"/>
            </a:endParaRPr>
          </a:p>
        </p:txBody>
      </p:sp>
      <p:sp>
        <p:nvSpPr>
          <p:cNvPr id="53257"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w="9525">
            <a:noFill/>
            <a:miter lim="800000"/>
            <a:headEnd/>
            <a:tailEnd/>
          </a:ln>
        </p:spPr>
        <p:txBody>
          <a:bodyPr wrap="none" anchor="ctr"/>
          <a:lstStyle/>
          <a:p>
            <a:pPr algn="ctr" eaLnBrk="1" hangingPunct="1"/>
            <a:endParaRPr kumimoji="1" lang="en-US" b="0" baseline="0">
              <a:latin typeface="Tahoma" pitchFamily="34" charset="0"/>
            </a:endParaRPr>
          </a:p>
        </p:txBody>
      </p:sp>
      <p:sp>
        <p:nvSpPr>
          <p:cNvPr id="53259" name="Text Box 10"/>
          <p:cNvSpPr txBox="1">
            <a:spLocks noChangeArrowheads="1"/>
          </p:cNvSpPr>
          <p:nvPr/>
        </p:nvSpPr>
        <p:spPr bwMode="auto">
          <a:xfrm>
            <a:off x="1066800" y="533400"/>
            <a:ext cx="184731" cy="400110"/>
          </a:xfrm>
          <a:prstGeom prst="rect">
            <a:avLst/>
          </a:prstGeom>
          <a:solidFill>
            <a:schemeClr val="folHlink"/>
          </a:solidFill>
          <a:ln w="9525">
            <a:noFill/>
            <a:miter lim="800000"/>
            <a:headEnd/>
            <a:tailEnd/>
          </a:ln>
        </p:spPr>
        <p:txBody>
          <a:bodyPr wrap="none">
            <a:spAutoFit/>
          </a:bodyPr>
          <a:lstStyle/>
          <a:p>
            <a:endParaRPr lang="en-US" sz="2000" i="1" baseline="0" dirty="0">
              <a:solidFill>
                <a:schemeClr val="bg1"/>
              </a:solidFill>
            </a:endParaRPr>
          </a:p>
        </p:txBody>
      </p:sp>
      <p:sp>
        <p:nvSpPr>
          <p:cNvPr id="53260" name="Text Box 11"/>
          <p:cNvSpPr txBox="1">
            <a:spLocks noChangeArrowheads="1"/>
          </p:cNvSpPr>
          <p:nvPr/>
        </p:nvSpPr>
        <p:spPr bwMode="auto">
          <a:xfrm>
            <a:off x="2178050" y="714356"/>
            <a:ext cx="3286221" cy="400110"/>
          </a:xfrm>
          <a:prstGeom prst="rect">
            <a:avLst/>
          </a:prstGeom>
          <a:noFill/>
          <a:ln w="9525">
            <a:noFill/>
            <a:miter lim="800000"/>
            <a:headEnd/>
            <a:tailEnd/>
          </a:ln>
        </p:spPr>
        <p:txBody>
          <a:bodyPr wrap="square">
            <a:spAutoFit/>
          </a:bodyPr>
          <a:lstStyle/>
          <a:p>
            <a:r>
              <a:rPr lang="en-US" sz="2000" i="1" baseline="0" dirty="0" smtClean="0"/>
              <a:t>Multiplication </a:t>
            </a:r>
            <a:r>
              <a:rPr lang="en-US" sz="2000" i="1" baseline="0" dirty="0"/>
              <a:t>table for GF(2</a:t>
            </a:r>
            <a:r>
              <a:rPr lang="en-US" sz="2000" i="1" baseline="30000" dirty="0"/>
              <a:t>3</a:t>
            </a:r>
            <a:r>
              <a:rPr lang="en-US" sz="2000" i="1" baseline="0" dirty="0"/>
              <a:t>)</a:t>
            </a:r>
          </a:p>
        </p:txBody>
      </p:sp>
      <p:pic>
        <p:nvPicPr>
          <p:cNvPr id="53262" name="Picture 14"/>
          <p:cNvPicPr>
            <a:picLocks noChangeAspect="1" noChangeArrowheads="1"/>
          </p:cNvPicPr>
          <p:nvPr/>
        </p:nvPicPr>
        <p:blipFill>
          <a:blip r:embed="rId3"/>
          <a:srcRect/>
          <a:stretch>
            <a:fillRect/>
          </a:stretch>
        </p:blipFill>
        <p:spPr bwMode="auto">
          <a:xfrm>
            <a:off x="673100" y="1214422"/>
            <a:ext cx="7934325" cy="5349891"/>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Number Placeholder 1"/>
          <p:cNvSpPr>
            <a:spLocks noGrp="1"/>
          </p:cNvSpPr>
          <p:nvPr>
            <p:ph type="sldNum" sz="quarter" idx="12"/>
          </p:nvPr>
        </p:nvSpPr>
        <p:spPr>
          <a:noFill/>
        </p:spPr>
        <p:txBody>
          <a:bodyPr/>
          <a:lstStyle/>
          <a:p>
            <a:endParaRPr lang="en-US" dirty="0"/>
          </a:p>
        </p:txBody>
      </p:sp>
      <p:sp>
        <p:nvSpPr>
          <p:cNvPr id="54275" name="Rectangle 2"/>
          <p:cNvSpPr>
            <a:spLocks noChangeArrowheads="1"/>
          </p:cNvSpPr>
          <p:nvPr/>
        </p:nvSpPr>
        <p:spPr bwMode="ltGray">
          <a:xfrm>
            <a:off x="366713" y="107950"/>
            <a:ext cx="438150" cy="474663"/>
          </a:xfrm>
          <a:prstGeom prst="rect">
            <a:avLst/>
          </a:prstGeom>
          <a:solidFill>
            <a:schemeClr val="accent2"/>
          </a:solidFill>
          <a:ln w="9525">
            <a:noFill/>
            <a:miter lim="800000"/>
            <a:headEnd/>
            <a:tailEnd/>
          </a:ln>
        </p:spPr>
        <p:txBody>
          <a:bodyPr wrap="none" anchor="ctr"/>
          <a:lstStyle/>
          <a:p>
            <a:pPr algn="ctr" eaLnBrk="1" hangingPunct="1"/>
            <a:endParaRPr kumimoji="1" lang="en-US" b="0" baseline="0">
              <a:latin typeface="Tahoma" pitchFamily="34" charset="0"/>
            </a:endParaRPr>
          </a:p>
        </p:txBody>
      </p:sp>
      <p:sp>
        <p:nvSpPr>
          <p:cNvPr id="54276"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w="9525">
            <a:noFill/>
            <a:miter lim="800000"/>
            <a:headEnd/>
            <a:tailEnd/>
          </a:ln>
        </p:spPr>
        <p:txBody>
          <a:bodyPr wrap="none" anchor="ctr"/>
          <a:lstStyle/>
          <a:p>
            <a:pPr algn="ctr" eaLnBrk="1" hangingPunct="1"/>
            <a:endParaRPr kumimoji="1" lang="en-US" b="0" baseline="0">
              <a:latin typeface="Tahoma" pitchFamily="34" charset="0"/>
            </a:endParaRPr>
          </a:p>
        </p:txBody>
      </p:sp>
      <p:sp>
        <p:nvSpPr>
          <p:cNvPr id="54277" name="Rectangle 4"/>
          <p:cNvSpPr>
            <a:spLocks noChangeArrowheads="1"/>
          </p:cNvSpPr>
          <p:nvPr/>
        </p:nvSpPr>
        <p:spPr bwMode="ltGray">
          <a:xfrm>
            <a:off x="490538" y="530225"/>
            <a:ext cx="422275" cy="474663"/>
          </a:xfrm>
          <a:prstGeom prst="rect">
            <a:avLst/>
          </a:prstGeom>
          <a:solidFill>
            <a:schemeClr val="folHlink"/>
          </a:solidFill>
          <a:ln w="9525">
            <a:noFill/>
            <a:miter lim="800000"/>
            <a:headEnd/>
            <a:tailEnd/>
          </a:ln>
        </p:spPr>
        <p:txBody>
          <a:bodyPr wrap="none" anchor="ctr"/>
          <a:lstStyle/>
          <a:p>
            <a:pPr algn="ctr" eaLnBrk="1" hangingPunct="1"/>
            <a:endParaRPr kumimoji="1" lang="en-US" b="0" baseline="0">
              <a:latin typeface="Tahoma" pitchFamily="34" charset="0"/>
            </a:endParaRPr>
          </a:p>
        </p:txBody>
      </p:sp>
      <p:sp>
        <p:nvSpPr>
          <p:cNvPr id="54278"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w="9525">
            <a:noFill/>
            <a:miter lim="800000"/>
            <a:headEnd/>
            <a:tailEnd/>
          </a:ln>
        </p:spPr>
        <p:txBody>
          <a:bodyPr wrap="none" anchor="ctr"/>
          <a:lstStyle/>
          <a:p>
            <a:pPr algn="ctr" eaLnBrk="1" hangingPunct="1"/>
            <a:endParaRPr kumimoji="1" lang="en-US" b="0" baseline="0">
              <a:latin typeface="Tahoma" pitchFamily="34" charset="0"/>
            </a:endParaRPr>
          </a:p>
        </p:txBody>
      </p:sp>
      <p:sp>
        <p:nvSpPr>
          <p:cNvPr id="54279"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w="9525">
            <a:noFill/>
            <a:miter lim="800000"/>
            <a:headEnd/>
            <a:tailEnd/>
          </a:ln>
        </p:spPr>
        <p:txBody>
          <a:bodyPr wrap="none" anchor="ctr"/>
          <a:lstStyle/>
          <a:p>
            <a:pPr algn="ctr" eaLnBrk="1" hangingPunct="1"/>
            <a:endParaRPr kumimoji="1" lang="en-US" b="0" baseline="0">
              <a:latin typeface="Tahoma" pitchFamily="34" charset="0"/>
            </a:endParaRPr>
          </a:p>
        </p:txBody>
      </p:sp>
      <p:sp>
        <p:nvSpPr>
          <p:cNvPr id="54280" name="Rectangle 7"/>
          <p:cNvSpPr>
            <a:spLocks noChangeArrowheads="1"/>
          </p:cNvSpPr>
          <p:nvPr/>
        </p:nvSpPr>
        <p:spPr bwMode="gray">
          <a:xfrm>
            <a:off x="711200" y="0"/>
            <a:ext cx="31750" cy="1052513"/>
          </a:xfrm>
          <a:prstGeom prst="rect">
            <a:avLst/>
          </a:prstGeom>
          <a:solidFill>
            <a:schemeClr val="bg2"/>
          </a:solidFill>
          <a:ln w="9525">
            <a:noFill/>
            <a:miter lim="800000"/>
            <a:headEnd/>
            <a:tailEnd/>
          </a:ln>
        </p:spPr>
        <p:txBody>
          <a:bodyPr wrap="none" anchor="ctr"/>
          <a:lstStyle/>
          <a:p>
            <a:pPr algn="ctr" eaLnBrk="1" hangingPunct="1"/>
            <a:endParaRPr kumimoji="1" lang="en-US" b="0" baseline="0">
              <a:latin typeface="Tahoma" pitchFamily="34" charset="0"/>
            </a:endParaRPr>
          </a:p>
        </p:txBody>
      </p:sp>
      <p:sp>
        <p:nvSpPr>
          <p:cNvPr id="54281"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w="9525">
            <a:noFill/>
            <a:miter lim="800000"/>
            <a:headEnd/>
            <a:tailEnd/>
          </a:ln>
        </p:spPr>
        <p:txBody>
          <a:bodyPr wrap="none" anchor="ctr"/>
          <a:lstStyle/>
          <a:p>
            <a:pPr algn="ctr" eaLnBrk="1" hangingPunct="1"/>
            <a:endParaRPr kumimoji="1" lang="en-US" b="0" baseline="0">
              <a:latin typeface="Tahoma" pitchFamily="34" charset="0"/>
            </a:endParaRPr>
          </a:p>
        </p:txBody>
      </p:sp>
      <p:sp>
        <p:nvSpPr>
          <p:cNvPr id="54282" name="Text Box 9"/>
          <p:cNvSpPr txBox="1">
            <a:spLocks noChangeArrowheads="1"/>
          </p:cNvSpPr>
          <p:nvPr/>
        </p:nvSpPr>
        <p:spPr bwMode="auto">
          <a:xfrm>
            <a:off x="1143000" y="0"/>
            <a:ext cx="3315138" cy="584775"/>
          </a:xfrm>
          <a:prstGeom prst="rect">
            <a:avLst/>
          </a:prstGeom>
          <a:noFill/>
          <a:ln w="9525">
            <a:noFill/>
            <a:miter lim="800000"/>
            <a:headEnd/>
            <a:tailEnd/>
          </a:ln>
        </p:spPr>
        <p:txBody>
          <a:bodyPr wrap="none">
            <a:spAutoFit/>
          </a:bodyPr>
          <a:lstStyle/>
          <a:p>
            <a:r>
              <a:rPr lang="en-US" sz="3200" i="1" baseline="0" dirty="0" smtClean="0">
                <a:solidFill>
                  <a:schemeClr val="hlink"/>
                </a:solidFill>
              </a:rPr>
              <a:t> </a:t>
            </a:r>
            <a:r>
              <a:rPr lang="en-US" sz="3200" i="1" baseline="0" dirty="0">
                <a:solidFill>
                  <a:schemeClr val="hlink"/>
                </a:solidFill>
              </a:rPr>
              <a:t>Using a Generator</a:t>
            </a:r>
          </a:p>
        </p:txBody>
      </p:sp>
      <p:sp>
        <p:nvSpPr>
          <p:cNvPr id="54283" name="Rectangle 10"/>
          <p:cNvSpPr>
            <a:spLocks noChangeArrowheads="1"/>
          </p:cNvSpPr>
          <p:nvPr/>
        </p:nvSpPr>
        <p:spPr bwMode="auto">
          <a:xfrm>
            <a:off x="152400" y="1066800"/>
            <a:ext cx="8839200" cy="1815882"/>
          </a:xfrm>
          <a:prstGeom prst="rect">
            <a:avLst/>
          </a:prstGeom>
          <a:noFill/>
          <a:ln w="9525">
            <a:noFill/>
            <a:miter lim="800000"/>
            <a:headEnd/>
            <a:tailEnd/>
          </a:ln>
        </p:spPr>
        <p:txBody>
          <a:bodyPr anchor="ctr">
            <a:spAutoFit/>
          </a:bodyPr>
          <a:lstStyle/>
          <a:p>
            <a:pPr algn="just" eaLnBrk="1" hangingPunct="1"/>
            <a:r>
              <a:rPr lang="en-US" sz="2800" baseline="0" dirty="0"/>
              <a:t>Sometimes it is easier to define the elements of the GF(2</a:t>
            </a:r>
            <a:r>
              <a:rPr lang="en-US" sz="2800" i="1" baseline="30000" dirty="0"/>
              <a:t>n</a:t>
            </a:r>
            <a:r>
              <a:rPr lang="en-US" sz="2800" baseline="0" dirty="0"/>
              <a:t>) field using a generator. </a:t>
            </a:r>
            <a:r>
              <a:rPr lang="en-US" sz="2800" baseline="0" dirty="0" smtClean="0"/>
              <a:t>In this field</a:t>
            </a:r>
            <a:r>
              <a:rPr lang="en-US" sz="2800" dirty="0" smtClean="0"/>
              <a:t> with irreducible polynomial f(x); an element in the field a, must satisfy the relation f(a) = 0. </a:t>
            </a:r>
            <a:r>
              <a:rPr lang="en-US" sz="2800" dirty="0" smtClean="0">
                <a:solidFill>
                  <a:srgbClr val="C00000"/>
                </a:solidFill>
              </a:rPr>
              <a:t>If g is a generator, then f(g) = 0.</a:t>
            </a:r>
            <a:endParaRPr lang="en-US" sz="2800" baseline="0" dirty="0">
              <a:solidFill>
                <a:srgbClr val="C00000"/>
              </a:solidFill>
            </a:endParaRPr>
          </a:p>
        </p:txBody>
      </p:sp>
      <p:pic>
        <p:nvPicPr>
          <p:cNvPr id="54284" name="Picture 12"/>
          <p:cNvPicPr>
            <a:picLocks noChangeAspect="1" noChangeArrowheads="1"/>
          </p:cNvPicPr>
          <p:nvPr/>
        </p:nvPicPr>
        <p:blipFill>
          <a:blip r:embed="rId3"/>
          <a:srcRect/>
          <a:stretch>
            <a:fillRect/>
          </a:stretch>
        </p:blipFill>
        <p:spPr bwMode="auto">
          <a:xfrm>
            <a:off x="576263" y="4500570"/>
            <a:ext cx="8262937" cy="1000132"/>
          </a:xfrm>
          <a:prstGeom prst="rect">
            <a:avLst/>
          </a:prstGeom>
          <a:noFill/>
          <a:ln w="57150">
            <a:solidFill>
              <a:schemeClr val="folHlink"/>
            </a:solidFill>
            <a:miter lim="800000"/>
            <a:headEnd/>
            <a:tailEnd/>
          </a:ln>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82594"/>
          </a:xfrm>
        </p:spPr>
        <p:txBody>
          <a:bodyPr>
            <a:normAutofit fontScale="90000"/>
          </a:bodyPr>
          <a:lstStyle/>
          <a:p>
            <a:pPr algn="l"/>
            <a:r>
              <a:rPr lang="en-US" dirty="0" smtClean="0">
                <a:solidFill>
                  <a:srgbClr val="C00000"/>
                </a:solidFill>
              </a:rPr>
              <a:t>Modular Arithmetic</a:t>
            </a:r>
            <a:endParaRPr lang="en-US" dirty="0">
              <a:solidFill>
                <a:srgbClr val="C00000"/>
              </a:solidFill>
            </a:endParaRPr>
          </a:p>
        </p:txBody>
      </p:sp>
      <p:sp>
        <p:nvSpPr>
          <p:cNvPr id="3" name="Content Placeholder 2"/>
          <p:cNvSpPr>
            <a:spLocks noGrp="1"/>
          </p:cNvSpPr>
          <p:nvPr>
            <p:ph idx="1"/>
          </p:nvPr>
        </p:nvSpPr>
        <p:spPr>
          <a:xfrm>
            <a:off x="457200" y="1071546"/>
            <a:ext cx="8229600" cy="5054617"/>
          </a:xfrm>
        </p:spPr>
        <p:txBody>
          <a:bodyPr>
            <a:normAutofit fontScale="92500"/>
          </a:bodyPr>
          <a:lstStyle/>
          <a:p>
            <a:pPr algn="just"/>
            <a:r>
              <a:rPr lang="pt-BR" sz="2400" dirty="0" smtClean="0">
                <a:latin typeface="Times New Roman" pitchFamily="18" charset="0"/>
                <a:cs typeface="Times New Roman" pitchFamily="18" charset="0"/>
              </a:rPr>
              <a:t>Set of Residue, Z</a:t>
            </a:r>
            <a:r>
              <a:rPr lang="pt-BR" sz="2400" baseline="-25000" dirty="0" smtClean="0">
                <a:latin typeface="Times New Roman" pitchFamily="18" charset="0"/>
                <a:cs typeface="Times New Roman" pitchFamily="18" charset="0"/>
              </a:rPr>
              <a:t>n</a:t>
            </a:r>
            <a:r>
              <a:rPr lang="pt-BR" sz="2400" dirty="0" smtClean="0">
                <a:latin typeface="Times New Roman" pitchFamily="18" charset="0"/>
                <a:cs typeface="Times New Roman" pitchFamily="18" charset="0"/>
              </a:rPr>
              <a:t> </a:t>
            </a:r>
            <a:r>
              <a:rPr lang="pt-BR" sz="2400" dirty="0" smtClean="0">
                <a:latin typeface="Times New Roman" pitchFamily="18" charset="0"/>
                <a:cs typeface="Times New Roman" pitchFamily="18" charset="0"/>
              </a:rPr>
              <a:t>= { 0, 1, 2, 3, . . . , (n − 1) </a:t>
            </a:r>
            <a:r>
              <a:rPr lang="pt-BR" sz="2400" dirty="0" smtClean="0">
                <a:latin typeface="Times New Roman" pitchFamily="18" charset="0"/>
                <a:cs typeface="Times New Roman" pitchFamily="18" charset="0"/>
              </a:rPr>
              <a:t>}</a:t>
            </a:r>
          </a:p>
          <a:p>
            <a:pPr algn="just"/>
            <a:r>
              <a:rPr lang="en-US" sz="2400" dirty="0" smtClean="0">
                <a:latin typeface="Times New Roman" pitchFamily="18" charset="0"/>
                <a:cs typeface="Times New Roman" pitchFamily="18" charset="0"/>
              </a:rPr>
              <a:t>We </a:t>
            </a:r>
            <a:r>
              <a:rPr lang="en-US" sz="2400" dirty="0" smtClean="0">
                <a:latin typeface="Times New Roman" pitchFamily="18" charset="0"/>
                <a:cs typeface="Times New Roman" pitchFamily="18" charset="0"/>
              </a:rPr>
              <a:t>often used the concept of congruence instead of equality. </a:t>
            </a:r>
            <a:r>
              <a:rPr lang="en-US" sz="2400" dirty="0" smtClean="0">
                <a:latin typeface="Times New Roman" pitchFamily="18" charset="0"/>
                <a:cs typeface="Times New Roman" pitchFamily="18" charset="0"/>
              </a:rPr>
              <a:t>Mapping from </a:t>
            </a:r>
            <a:r>
              <a:rPr lang="en-US" sz="2400" dirty="0" smtClean="0">
                <a:latin typeface="Times New Roman" pitchFamily="18" charset="0"/>
                <a:cs typeface="Times New Roman" pitchFamily="18" charset="0"/>
              </a:rPr>
              <a:t>Z to Z</a:t>
            </a:r>
            <a:r>
              <a:rPr lang="en-US" sz="2400" baseline="-25000" dirty="0" smtClean="0">
                <a:latin typeface="Times New Roman" pitchFamily="18" charset="0"/>
                <a:cs typeface="Times New Roman" pitchFamily="18" charset="0"/>
              </a:rPr>
              <a:t>n </a:t>
            </a:r>
            <a:r>
              <a:rPr lang="en-US" sz="2400" dirty="0" smtClean="0">
                <a:latin typeface="Times New Roman" pitchFamily="18" charset="0"/>
                <a:cs typeface="Times New Roman" pitchFamily="18" charset="0"/>
              </a:rPr>
              <a:t>is not one-to-one. Infinite members of Z can map to one member </a:t>
            </a:r>
            <a:r>
              <a:rPr lang="en-US" sz="2400" dirty="0" smtClean="0">
                <a:latin typeface="Times New Roman" pitchFamily="18" charset="0"/>
                <a:cs typeface="Times New Roman" pitchFamily="18" charset="0"/>
              </a:rPr>
              <a:t>of Zn</a:t>
            </a:r>
            <a:r>
              <a:rPr lang="en-US" sz="2400" dirty="0" smtClean="0">
                <a:latin typeface="Times New Roman" pitchFamily="18" charset="0"/>
                <a:cs typeface="Times New Roman" pitchFamily="18" charset="0"/>
              </a:rPr>
              <a:t>. For example, the result of 2 mod 10 = 2, 12 mod 10 = 2, 22 mod 2 = 2, and so on</a:t>
            </a:r>
            <a:r>
              <a:rPr lang="en-US" sz="2400" dirty="0" smtClean="0">
                <a:latin typeface="Times New Roman" pitchFamily="18" charset="0"/>
                <a:cs typeface="Times New Roman" pitchFamily="18" charset="0"/>
              </a:rPr>
              <a:t>. </a:t>
            </a:r>
            <a:r>
              <a:rPr lang="da-DK" sz="2400" dirty="0" smtClean="0">
                <a:latin typeface="Times New Roman" pitchFamily="18" charset="0"/>
                <a:cs typeface="Times New Roman" pitchFamily="18" charset="0"/>
              </a:rPr>
              <a:t>2 ≡ 12 (mod 10) 13 ≡ 23 (mod 10</a:t>
            </a:r>
            <a:r>
              <a:rPr lang="da-DK" sz="2400" dirty="0" smtClean="0">
                <a:latin typeface="Times New Roman" pitchFamily="18" charset="0"/>
                <a:cs typeface="Times New Roman" pitchFamily="18" charset="0"/>
              </a:rPr>
              <a:t>)</a:t>
            </a:r>
          </a:p>
          <a:p>
            <a:pPr algn="just"/>
            <a:r>
              <a:rPr lang="en-US" sz="2400" dirty="0" smtClean="0">
                <a:latin typeface="Times New Roman" pitchFamily="18" charset="0"/>
                <a:cs typeface="Times New Roman" pitchFamily="18" charset="0"/>
              </a:rPr>
              <a:t>In Zn, two numbers a and b are </a:t>
            </a:r>
            <a:r>
              <a:rPr lang="en-US" sz="2400" b="1" dirty="0" smtClean="0">
                <a:solidFill>
                  <a:srgbClr val="C00000"/>
                </a:solidFill>
                <a:latin typeface="Times New Roman" pitchFamily="18" charset="0"/>
                <a:cs typeface="Times New Roman" pitchFamily="18" charset="0"/>
              </a:rPr>
              <a:t>additive inverses </a:t>
            </a:r>
            <a:r>
              <a:rPr lang="en-US" sz="2400" dirty="0" smtClean="0">
                <a:latin typeface="Times New Roman" pitchFamily="18" charset="0"/>
                <a:cs typeface="Times New Roman" pitchFamily="18" charset="0"/>
              </a:rPr>
              <a:t>of each other </a:t>
            </a:r>
            <a:r>
              <a:rPr lang="en-US" sz="2400" dirty="0" smtClean="0">
                <a:latin typeface="Times New Roman" pitchFamily="18" charset="0"/>
                <a:cs typeface="Times New Roman" pitchFamily="18" charset="0"/>
              </a:rPr>
              <a:t>if in  </a:t>
            </a:r>
            <a:r>
              <a:rPr lang="en-US" sz="2400" dirty="0" smtClean="0">
                <a:latin typeface="Times New Roman" pitchFamily="18" charset="0"/>
                <a:cs typeface="Times New Roman" pitchFamily="18" charset="0"/>
              </a:rPr>
              <a:t>Zn, </a:t>
            </a:r>
            <a:r>
              <a:rPr lang="en-US" sz="2400" dirty="0" smtClean="0">
                <a:latin typeface="Times New Roman" pitchFamily="18" charset="0"/>
                <a:cs typeface="Times New Roman" pitchFamily="18" charset="0"/>
              </a:rPr>
              <a:t> a + b = 0 ; the </a:t>
            </a:r>
            <a:r>
              <a:rPr lang="en-US" sz="2400" dirty="0" smtClean="0">
                <a:latin typeface="Times New Roman" pitchFamily="18" charset="0"/>
                <a:cs typeface="Times New Roman" pitchFamily="18" charset="0"/>
              </a:rPr>
              <a:t>additive inverse of a can be calculated as b = n − a. For example, </a:t>
            </a:r>
            <a:r>
              <a:rPr lang="en-US" sz="2400" dirty="0" smtClean="0">
                <a:latin typeface="Times New Roman" pitchFamily="18" charset="0"/>
                <a:cs typeface="Times New Roman" pitchFamily="18" charset="0"/>
              </a:rPr>
              <a:t>the additive </a:t>
            </a:r>
            <a:r>
              <a:rPr lang="en-US" sz="2400" dirty="0" smtClean="0">
                <a:latin typeface="Times New Roman" pitchFamily="18" charset="0"/>
                <a:cs typeface="Times New Roman" pitchFamily="18" charset="0"/>
              </a:rPr>
              <a:t>inverse of 4 in Z</a:t>
            </a:r>
            <a:r>
              <a:rPr lang="en-US" sz="2400" baseline="-25000" dirty="0" smtClean="0">
                <a:latin typeface="Times New Roman" pitchFamily="18" charset="0"/>
                <a:cs typeface="Times New Roman" pitchFamily="18" charset="0"/>
              </a:rPr>
              <a:t>10</a:t>
            </a:r>
            <a:r>
              <a:rPr lang="en-US" sz="2400" dirty="0" smtClean="0">
                <a:latin typeface="Times New Roman" pitchFamily="18" charset="0"/>
                <a:cs typeface="Times New Roman" pitchFamily="18" charset="0"/>
              </a:rPr>
              <a:t> is 10 − 4 = 6</a:t>
            </a:r>
            <a:r>
              <a:rPr lang="en-US" sz="2400" dirty="0" smtClean="0">
                <a:latin typeface="Times New Roman" pitchFamily="18" charset="0"/>
                <a:cs typeface="Times New Roman" pitchFamily="18" charset="0"/>
              </a:rPr>
              <a:t>.</a:t>
            </a:r>
          </a:p>
          <a:p>
            <a:pPr algn="just"/>
            <a:r>
              <a:rPr lang="en-US" sz="2400" dirty="0" smtClean="0">
                <a:latin typeface="Times New Roman" pitchFamily="18" charset="0"/>
                <a:cs typeface="Times New Roman" pitchFamily="18" charset="0"/>
              </a:rPr>
              <a:t>In Zn, two numbers a and b are the </a:t>
            </a:r>
            <a:r>
              <a:rPr lang="en-US" sz="2400" b="1" dirty="0" smtClean="0">
                <a:solidFill>
                  <a:srgbClr val="C00000"/>
                </a:solidFill>
                <a:latin typeface="Times New Roman" pitchFamily="18" charset="0"/>
                <a:cs typeface="Times New Roman" pitchFamily="18" charset="0"/>
              </a:rPr>
              <a:t>multiplicative inverse </a:t>
            </a:r>
            <a:r>
              <a:rPr lang="en-US" sz="2400" dirty="0" smtClean="0">
                <a:latin typeface="Times New Roman" pitchFamily="18" charset="0"/>
                <a:cs typeface="Times New Roman" pitchFamily="18" charset="0"/>
              </a:rPr>
              <a:t>of each other </a:t>
            </a:r>
            <a:r>
              <a:rPr lang="en-US" sz="2400" dirty="0" smtClean="0">
                <a:latin typeface="Times New Roman" pitchFamily="18" charset="0"/>
                <a:cs typeface="Times New Roman" pitchFamily="18" charset="0"/>
              </a:rPr>
              <a:t>if a x b = 1 (mod n). </a:t>
            </a:r>
            <a:r>
              <a:rPr lang="en-US" sz="2400" dirty="0" smtClean="0">
                <a:latin typeface="Times New Roman" pitchFamily="18" charset="0"/>
                <a:cs typeface="Times New Roman" pitchFamily="18" charset="0"/>
              </a:rPr>
              <a:t>For example, the </a:t>
            </a:r>
            <a:r>
              <a:rPr lang="en-US" sz="2400" dirty="0" smtClean="0">
                <a:latin typeface="Times New Roman" pitchFamily="18" charset="0"/>
                <a:cs typeface="Times New Roman" pitchFamily="18" charset="0"/>
              </a:rPr>
              <a:t>multiplicative inverse of 3 in Z</a:t>
            </a:r>
            <a:r>
              <a:rPr lang="en-US" sz="2400" baseline="-25000" dirty="0" smtClean="0">
                <a:latin typeface="Times New Roman" pitchFamily="18" charset="0"/>
                <a:cs typeface="Times New Roman" pitchFamily="18" charset="0"/>
              </a:rPr>
              <a:t>10</a:t>
            </a:r>
            <a:r>
              <a:rPr lang="en-US" sz="2400" dirty="0" smtClean="0">
                <a:latin typeface="Times New Roman" pitchFamily="18" charset="0"/>
                <a:cs typeface="Times New Roman" pitchFamily="18" charset="0"/>
              </a:rPr>
              <a:t> </a:t>
            </a:r>
            <a:r>
              <a:rPr lang="en-US" sz="2400" dirty="0" smtClean="0">
                <a:latin typeface="Times New Roman" pitchFamily="18" charset="0"/>
                <a:cs typeface="Times New Roman" pitchFamily="18" charset="0"/>
              </a:rPr>
              <a:t>is </a:t>
            </a:r>
            <a:r>
              <a:rPr lang="en-US" sz="2400" dirty="0" smtClean="0">
                <a:latin typeface="Times New Roman" pitchFamily="18" charset="0"/>
                <a:cs typeface="Times New Roman" pitchFamily="18" charset="0"/>
              </a:rPr>
              <a:t>7. </a:t>
            </a:r>
          </a:p>
          <a:p>
            <a:pPr algn="just"/>
            <a:r>
              <a:rPr lang="en-US" sz="2400" dirty="0" smtClean="0">
                <a:solidFill>
                  <a:srgbClr val="C00000"/>
                </a:solidFill>
                <a:latin typeface="Times New Roman" pitchFamily="18" charset="0"/>
                <a:cs typeface="Times New Roman" pitchFamily="18" charset="0"/>
              </a:rPr>
              <a:t>In modular arithmetic, an integer may or may not have a multiplicative inverse.</a:t>
            </a:r>
            <a:endParaRPr lang="en-US" sz="2400" dirty="0" smtClean="0">
              <a:solidFill>
                <a:srgbClr val="C00000"/>
              </a:solidFill>
              <a:latin typeface="Times New Roman" pitchFamily="18" charset="0"/>
              <a:cs typeface="Times New Roman" pitchFamily="18" charset="0"/>
            </a:endParaRPr>
          </a:p>
          <a:p>
            <a:pPr algn="just"/>
            <a:endParaRPr lang="en-US" sz="2400" dirty="0" smtClean="0"/>
          </a:p>
          <a:p>
            <a:pPr algn="just"/>
            <a:endParaRPr lang="en-US" sz="2200"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174EB35F-102C-412E-9E9E-AD64D516541E}" type="slidenum">
              <a:rPr lang="en-IN" smtClean="0"/>
              <a:pPr/>
              <a:t>7</a:t>
            </a:fld>
            <a:endParaRPr lang="en-IN"/>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Slide Number Placeholder 1"/>
          <p:cNvSpPr>
            <a:spLocks noGrp="1"/>
          </p:cNvSpPr>
          <p:nvPr>
            <p:ph type="sldNum" sz="quarter" idx="12"/>
          </p:nvPr>
        </p:nvSpPr>
        <p:spPr>
          <a:noFill/>
        </p:spPr>
        <p:txBody>
          <a:bodyPr/>
          <a:lstStyle/>
          <a:p>
            <a:endParaRPr lang="en-US" dirty="0"/>
          </a:p>
        </p:txBody>
      </p:sp>
      <p:sp>
        <p:nvSpPr>
          <p:cNvPr id="55299" name="Rectangle 2"/>
          <p:cNvSpPr>
            <a:spLocks noChangeArrowheads="1"/>
          </p:cNvSpPr>
          <p:nvPr/>
        </p:nvSpPr>
        <p:spPr bwMode="ltGray">
          <a:xfrm>
            <a:off x="366713" y="107950"/>
            <a:ext cx="438150" cy="474663"/>
          </a:xfrm>
          <a:prstGeom prst="rect">
            <a:avLst/>
          </a:prstGeom>
          <a:solidFill>
            <a:schemeClr val="accent2"/>
          </a:solidFill>
          <a:ln w="9525">
            <a:noFill/>
            <a:miter lim="800000"/>
            <a:headEnd/>
            <a:tailEnd/>
          </a:ln>
        </p:spPr>
        <p:txBody>
          <a:bodyPr wrap="none" anchor="ctr"/>
          <a:lstStyle/>
          <a:p>
            <a:pPr algn="ctr" eaLnBrk="1" hangingPunct="1"/>
            <a:endParaRPr kumimoji="1" lang="en-US" b="0" baseline="0">
              <a:latin typeface="Tahoma" pitchFamily="34" charset="0"/>
            </a:endParaRPr>
          </a:p>
        </p:txBody>
      </p:sp>
      <p:sp>
        <p:nvSpPr>
          <p:cNvPr id="55300"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w="9525">
            <a:noFill/>
            <a:miter lim="800000"/>
            <a:headEnd/>
            <a:tailEnd/>
          </a:ln>
        </p:spPr>
        <p:txBody>
          <a:bodyPr wrap="none" anchor="ctr"/>
          <a:lstStyle/>
          <a:p>
            <a:pPr algn="ctr" eaLnBrk="1" hangingPunct="1"/>
            <a:endParaRPr kumimoji="1" lang="en-US" b="0" baseline="0">
              <a:latin typeface="Tahoma" pitchFamily="34" charset="0"/>
            </a:endParaRPr>
          </a:p>
        </p:txBody>
      </p:sp>
      <p:sp>
        <p:nvSpPr>
          <p:cNvPr id="55301" name="Rectangle 4"/>
          <p:cNvSpPr>
            <a:spLocks noChangeArrowheads="1"/>
          </p:cNvSpPr>
          <p:nvPr/>
        </p:nvSpPr>
        <p:spPr bwMode="ltGray">
          <a:xfrm>
            <a:off x="490538" y="530225"/>
            <a:ext cx="422275" cy="474663"/>
          </a:xfrm>
          <a:prstGeom prst="rect">
            <a:avLst/>
          </a:prstGeom>
          <a:solidFill>
            <a:schemeClr val="folHlink"/>
          </a:solidFill>
          <a:ln w="9525">
            <a:noFill/>
            <a:miter lim="800000"/>
            <a:headEnd/>
            <a:tailEnd/>
          </a:ln>
        </p:spPr>
        <p:txBody>
          <a:bodyPr wrap="none" anchor="ctr"/>
          <a:lstStyle/>
          <a:p>
            <a:pPr algn="ctr" eaLnBrk="1" hangingPunct="1"/>
            <a:endParaRPr kumimoji="1" lang="en-US" b="0" baseline="0">
              <a:latin typeface="Tahoma" pitchFamily="34" charset="0"/>
            </a:endParaRPr>
          </a:p>
        </p:txBody>
      </p:sp>
      <p:sp>
        <p:nvSpPr>
          <p:cNvPr id="55302"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w="9525">
            <a:noFill/>
            <a:miter lim="800000"/>
            <a:headEnd/>
            <a:tailEnd/>
          </a:ln>
        </p:spPr>
        <p:txBody>
          <a:bodyPr wrap="none" anchor="ctr"/>
          <a:lstStyle/>
          <a:p>
            <a:pPr algn="ctr" eaLnBrk="1" hangingPunct="1"/>
            <a:endParaRPr kumimoji="1" lang="en-US" b="0" baseline="0">
              <a:latin typeface="Tahoma" pitchFamily="34" charset="0"/>
            </a:endParaRPr>
          </a:p>
        </p:txBody>
      </p:sp>
      <p:sp>
        <p:nvSpPr>
          <p:cNvPr id="55303"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w="9525">
            <a:noFill/>
            <a:miter lim="800000"/>
            <a:headEnd/>
            <a:tailEnd/>
          </a:ln>
        </p:spPr>
        <p:txBody>
          <a:bodyPr wrap="none" anchor="ctr"/>
          <a:lstStyle/>
          <a:p>
            <a:pPr algn="ctr" eaLnBrk="1" hangingPunct="1"/>
            <a:endParaRPr kumimoji="1" lang="en-US" b="0" baseline="0">
              <a:latin typeface="Tahoma" pitchFamily="34" charset="0"/>
            </a:endParaRPr>
          </a:p>
        </p:txBody>
      </p:sp>
      <p:sp>
        <p:nvSpPr>
          <p:cNvPr id="55304" name="Rectangle 7"/>
          <p:cNvSpPr>
            <a:spLocks noChangeArrowheads="1"/>
          </p:cNvSpPr>
          <p:nvPr/>
        </p:nvSpPr>
        <p:spPr bwMode="gray">
          <a:xfrm>
            <a:off x="711200" y="0"/>
            <a:ext cx="31750" cy="1052513"/>
          </a:xfrm>
          <a:prstGeom prst="rect">
            <a:avLst/>
          </a:prstGeom>
          <a:solidFill>
            <a:schemeClr val="bg2"/>
          </a:solidFill>
          <a:ln w="9525">
            <a:noFill/>
            <a:miter lim="800000"/>
            <a:headEnd/>
            <a:tailEnd/>
          </a:ln>
        </p:spPr>
        <p:txBody>
          <a:bodyPr wrap="none" anchor="ctr"/>
          <a:lstStyle/>
          <a:p>
            <a:pPr algn="ctr" eaLnBrk="1" hangingPunct="1"/>
            <a:endParaRPr kumimoji="1" lang="en-US" b="0" baseline="0">
              <a:latin typeface="Tahoma" pitchFamily="34" charset="0"/>
            </a:endParaRPr>
          </a:p>
        </p:txBody>
      </p:sp>
      <p:sp>
        <p:nvSpPr>
          <p:cNvPr id="55305"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w="9525">
            <a:noFill/>
            <a:miter lim="800000"/>
            <a:headEnd/>
            <a:tailEnd/>
          </a:ln>
        </p:spPr>
        <p:txBody>
          <a:bodyPr wrap="none" anchor="ctr"/>
          <a:lstStyle/>
          <a:p>
            <a:pPr algn="ctr" eaLnBrk="1" hangingPunct="1"/>
            <a:endParaRPr kumimoji="1" lang="en-US" b="0" baseline="0">
              <a:latin typeface="Tahoma" pitchFamily="34" charset="0"/>
            </a:endParaRPr>
          </a:p>
        </p:txBody>
      </p:sp>
      <p:sp>
        <p:nvSpPr>
          <p:cNvPr id="55307" name="Text Box 10"/>
          <p:cNvSpPr txBox="1">
            <a:spLocks noChangeArrowheads="1"/>
          </p:cNvSpPr>
          <p:nvPr/>
        </p:nvSpPr>
        <p:spPr bwMode="auto">
          <a:xfrm>
            <a:off x="1066800" y="533400"/>
            <a:ext cx="184731" cy="400110"/>
          </a:xfrm>
          <a:prstGeom prst="rect">
            <a:avLst/>
          </a:prstGeom>
          <a:solidFill>
            <a:schemeClr val="folHlink"/>
          </a:solidFill>
          <a:ln w="9525">
            <a:noFill/>
            <a:miter lim="800000"/>
            <a:headEnd/>
            <a:tailEnd/>
          </a:ln>
        </p:spPr>
        <p:txBody>
          <a:bodyPr wrap="none">
            <a:spAutoFit/>
          </a:bodyPr>
          <a:lstStyle/>
          <a:p>
            <a:endParaRPr lang="en-US" sz="2000" i="1" baseline="0" dirty="0">
              <a:solidFill>
                <a:schemeClr val="bg1"/>
              </a:solidFill>
            </a:endParaRPr>
          </a:p>
        </p:txBody>
      </p:sp>
      <p:sp>
        <p:nvSpPr>
          <p:cNvPr id="55308" name="Rectangle 11"/>
          <p:cNvSpPr>
            <a:spLocks noChangeArrowheads="1"/>
          </p:cNvSpPr>
          <p:nvPr/>
        </p:nvSpPr>
        <p:spPr bwMode="auto">
          <a:xfrm>
            <a:off x="152400" y="1143000"/>
            <a:ext cx="8839200" cy="1055545"/>
          </a:xfrm>
          <a:prstGeom prst="rect">
            <a:avLst/>
          </a:prstGeom>
          <a:noFill/>
          <a:ln w="9525">
            <a:noFill/>
            <a:miter lim="800000"/>
            <a:headEnd/>
            <a:tailEnd/>
          </a:ln>
        </p:spPr>
        <p:txBody>
          <a:bodyPr anchor="ctr">
            <a:spAutoFit/>
          </a:bodyPr>
          <a:lstStyle/>
          <a:p>
            <a:pPr algn="just" eaLnBrk="1" hangingPunct="1">
              <a:lnSpc>
                <a:spcPct val="125000"/>
              </a:lnSpc>
              <a:spcAft>
                <a:spcPct val="70000"/>
              </a:spcAft>
            </a:pPr>
            <a:r>
              <a:rPr lang="en-US" sz="2600" baseline="0" dirty="0">
                <a:solidFill>
                  <a:srgbClr val="FF0000"/>
                </a:solidFill>
              </a:rPr>
              <a:t>Generate the elements of the field GF(2</a:t>
            </a:r>
            <a:r>
              <a:rPr lang="en-US" sz="2600" baseline="30000" dirty="0">
                <a:solidFill>
                  <a:srgbClr val="FF0000"/>
                </a:solidFill>
              </a:rPr>
              <a:t>4</a:t>
            </a:r>
            <a:r>
              <a:rPr lang="en-US" sz="2600" baseline="0" dirty="0">
                <a:solidFill>
                  <a:srgbClr val="FF0000"/>
                </a:solidFill>
              </a:rPr>
              <a:t>) using the irreducible polynomial ƒ(</a:t>
            </a:r>
            <a:r>
              <a:rPr lang="en-US" sz="2600" i="1" baseline="0" dirty="0">
                <a:solidFill>
                  <a:srgbClr val="FF0000"/>
                </a:solidFill>
              </a:rPr>
              <a:t>x</a:t>
            </a:r>
            <a:r>
              <a:rPr lang="en-US" sz="2600" baseline="0" dirty="0">
                <a:solidFill>
                  <a:srgbClr val="FF0000"/>
                </a:solidFill>
              </a:rPr>
              <a:t>) = </a:t>
            </a:r>
            <a:r>
              <a:rPr lang="en-US" sz="2600" i="1" baseline="0" dirty="0">
                <a:solidFill>
                  <a:srgbClr val="FF0000"/>
                </a:solidFill>
              </a:rPr>
              <a:t>x</a:t>
            </a:r>
            <a:r>
              <a:rPr lang="en-US" sz="2600" baseline="30000" dirty="0">
                <a:solidFill>
                  <a:srgbClr val="FF0000"/>
                </a:solidFill>
              </a:rPr>
              <a:t>4</a:t>
            </a:r>
            <a:r>
              <a:rPr lang="en-US" sz="2600" baseline="0" dirty="0">
                <a:solidFill>
                  <a:srgbClr val="FF0000"/>
                </a:solidFill>
              </a:rPr>
              <a:t> + </a:t>
            </a:r>
            <a:r>
              <a:rPr lang="en-US" sz="2600" i="1" baseline="0" dirty="0">
                <a:solidFill>
                  <a:srgbClr val="FF0000"/>
                </a:solidFill>
              </a:rPr>
              <a:t>x</a:t>
            </a:r>
            <a:r>
              <a:rPr lang="en-US" sz="2600" baseline="0" dirty="0">
                <a:solidFill>
                  <a:srgbClr val="FF0000"/>
                </a:solidFill>
              </a:rPr>
              <a:t> + 1. </a:t>
            </a:r>
          </a:p>
        </p:txBody>
      </p:sp>
      <p:sp>
        <p:nvSpPr>
          <p:cNvPr id="55309" name="Rectangle 12"/>
          <p:cNvSpPr>
            <a:spLocks noChangeArrowheads="1"/>
          </p:cNvSpPr>
          <p:nvPr/>
        </p:nvSpPr>
        <p:spPr bwMode="auto">
          <a:xfrm>
            <a:off x="152400" y="2895600"/>
            <a:ext cx="8839200" cy="2593018"/>
          </a:xfrm>
          <a:prstGeom prst="rect">
            <a:avLst/>
          </a:prstGeom>
          <a:noFill/>
          <a:ln w="9525">
            <a:noFill/>
            <a:miter lim="800000"/>
            <a:headEnd/>
            <a:tailEnd/>
          </a:ln>
        </p:spPr>
        <p:txBody>
          <a:bodyPr anchor="ctr">
            <a:spAutoFit/>
          </a:bodyPr>
          <a:lstStyle/>
          <a:p>
            <a:pPr algn="just" eaLnBrk="1" hangingPunct="1">
              <a:lnSpc>
                <a:spcPct val="125000"/>
              </a:lnSpc>
              <a:spcAft>
                <a:spcPct val="70000"/>
              </a:spcAft>
            </a:pPr>
            <a:r>
              <a:rPr lang="en-US" sz="2600" baseline="0" dirty="0"/>
              <a:t>The elements 0, </a:t>
            </a:r>
            <a:r>
              <a:rPr lang="en-US" sz="2600" i="1" baseline="0" dirty="0"/>
              <a:t>g</a:t>
            </a:r>
            <a:r>
              <a:rPr lang="en-US" sz="2600" baseline="30000" dirty="0"/>
              <a:t>0</a:t>
            </a:r>
            <a:r>
              <a:rPr lang="en-US" sz="2600" baseline="0" dirty="0"/>
              <a:t>, </a:t>
            </a:r>
            <a:r>
              <a:rPr lang="en-US" sz="2600" i="1" baseline="0" dirty="0"/>
              <a:t>g</a:t>
            </a:r>
            <a:r>
              <a:rPr lang="en-US" sz="2600" baseline="30000" dirty="0"/>
              <a:t>1</a:t>
            </a:r>
            <a:r>
              <a:rPr lang="en-US" sz="2600" baseline="0" dirty="0"/>
              <a:t>, </a:t>
            </a:r>
            <a:r>
              <a:rPr lang="en-US" sz="2600" i="1" baseline="0" dirty="0"/>
              <a:t>g</a:t>
            </a:r>
            <a:r>
              <a:rPr lang="en-US" sz="2600" baseline="0" dirty="0"/>
              <a:t>2, and </a:t>
            </a:r>
            <a:r>
              <a:rPr lang="en-US" sz="2600" i="1" baseline="0" dirty="0"/>
              <a:t>g</a:t>
            </a:r>
            <a:r>
              <a:rPr lang="en-US" sz="2600" baseline="30000" dirty="0"/>
              <a:t>3</a:t>
            </a:r>
            <a:r>
              <a:rPr lang="en-US" sz="2600" baseline="0" dirty="0"/>
              <a:t> can be easily generated, because they are the 4-bit representations of 0, 1, </a:t>
            </a:r>
            <a:r>
              <a:rPr lang="en-US" sz="2600" i="1" baseline="0" dirty="0"/>
              <a:t>x</a:t>
            </a:r>
            <a:r>
              <a:rPr lang="en-US" sz="2600" baseline="30000" dirty="0"/>
              <a:t>2</a:t>
            </a:r>
            <a:r>
              <a:rPr lang="en-US" sz="2600" baseline="0" dirty="0"/>
              <a:t>, and </a:t>
            </a:r>
            <a:r>
              <a:rPr lang="en-US" sz="2600" i="1" baseline="0" dirty="0"/>
              <a:t>x</a:t>
            </a:r>
            <a:r>
              <a:rPr lang="en-US" sz="2600" baseline="30000" dirty="0"/>
              <a:t>3</a:t>
            </a:r>
            <a:r>
              <a:rPr lang="en-US" sz="2600" baseline="0" dirty="0"/>
              <a:t>. Elements </a:t>
            </a:r>
            <a:r>
              <a:rPr lang="en-US" sz="2600" i="1" baseline="0" dirty="0"/>
              <a:t>g</a:t>
            </a:r>
            <a:r>
              <a:rPr lang="en-US" sz="2600" baseline="30000" dirty="0"/>
              <a:t>4</a:t>
            </a:r>
            <a:r>
              <a:rPr lang="en-US" sz="2600" baseline="0" dirty="0"/>
              <a:t> through </a:t>
            </a:r>
            <a:r>
              <a:rPr lang="en-US" sz="2600" i="1" baseline="0" dirty="0"/>
              <a:t>g</a:t>
            </a:r>
            <a:r>
              <a:rPr lang="en-US" sz="2600" baseline="30000" dirty="0"/>
              <a:t>14</a:t>
            </a:r>
            <a:r>
              <a:rPr lang="en-US" sz="2600" baseline="0" dirty="0"/>
              <a:t>, which represent </a:t>
            </a:r>
            <a:r>
              <a:rPr lang="en-US" sz="2600" i="1" baseline="0" dirty="0"/>
              <a:t>x</a:t>
            </a:r>
            <a:r>
              <a:rPr lang="en-US" sz="2600" baseline="30000" dirty="0"/>
              <a:t>4</a:t>
            </a:r>
            <a:r>
              <a:rPr lang="en-US" sz="2600" baseline="0" dirty="0"/>
              <a:t> though </a:t>
            </a:r>
            <a:r>
              <a:rPr lang="en-US" sz="2600" i="1" baseline="0" dirty="0"/>
              <a:t>x</a:t>
            </a:r>
            <a:r>
              <a:rPr lang="en-US" sz="2600" baseline="30000" dirty="0"/>
              <a:t>14</a:t>
            </a:r>
            <a:r>
              <a:rPr lang="en-US" sz="2600" baseline="0" dirty="0"/>
              <a:t> need to be divided by the irreducible polynomial. </a:t>
            </a:r>
            <a:r>
              <a:rPr lang="en-US" sz="2600" baseline="0" dirty="0">
                <a:solidFill>
                  <a:srgbClr val="FF0000"/>
                </a:solidFill>
              </a:rPr>
              <a:t>To avoid the polynomial division, the relation ƒ(</a:t>
            </a:r>
            <a:r>
              <a:rPr lang="en-US" sz="2600" i="1" baseline="0" dirty="0">
                <a:solidFill>
                  <a:srgbClr val="FF0000"/>
                </a:solidFill>
              </a:rPr>
              <a:t>g</a:t>
            </a:r>
            <a:r>
              <a:rPr lang="en-US" sz="2600" baseline="0" dirty="0">
                <a:solidFill>
                  <a:srgbClr val="FF0000"/>
                </a:solidFill>
              </a:rPr>
              <a:t>) = </a:t>
            </a:r>
            <a:r>
              <a:rPr lang="en-US" sz="2600" i="1" baseline="0" dirty="0">
                <a:solidFill>
                  <a:srgbClr val="FF0000"/>
                </a:solidFill>
              </a:rPr>
              <a:t>g</a:t>
            </a:r>
            <a:r>
              <a:rPr lang="en-US" sz="2600" baseline="30000" dirty="0">
                <a:solidFill>
                  <a:srgbClr val="FF0000"/>
                </a:solidFill>
              </a:rPr>
              <a:t>4</a:t>
            </a:r>
            <a:r>
              <a:rPr lang="en-US" sz="2600" baseline="0" dirty="0">
                <a:solidFill>
                  <a:srgbClr val="FF0000"/>
                </a:solidFill>
              </a:rPr>
              <a:t> + </a:t>
            </a:r>
            <a:r>
              <a:rPr lang="en-US" sz="2600" i="1" baseline="0" dirty="0">
                <a:solidFill>
                  <a:srgbClr val="FF0000"/>
                </a:solidFill>
              </a:rPr>
              <a:t>g</a:t>
            </a:r>
            <a:r>
              <a:rPr lang="en-US" sz="2600" baseline="0" dirty="0">
                <a:solidFill>
                  <a:srgbClr val="FF0000"/>
                </a:solidFill>
              </a:rPr>
              <a:t> + 1 = 0 can be used </a:t>
            </a:r>
            <a:r>
              <a:rPr lang="en-US" sz="2600" baseline="0" dirty="0" smtClean="0">
                <a:solidFill>
                  <a:srgbClr val="FF0000"/>
                </a:solidFill>
              </a:rPr>
              <a:t> </a:t>
            </a:r>
            <a:endParaRPr lang="en-US" sz="2600" baseline="0" dirty="0">
              <a:solidFill>
                <a:srgbClr val="FF0000"/>
              </a:solidFill>
            </a:endParaRPr>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Slide Number Placeholder 1"/>
          <p:cNvSpPr>
            <a:spLocks noGrp="1"/>
          </p:cNvSpPr>
          <p:nvPr>
            <p:ph type="sldNum" sz="quarter" idx="12"/>
          </p:nvPr>
        </p:nvSpPr>
        <p:spPr>
          <a:xfrm>
            <a:off x="928662" y="6356350"/>
            <a:ext cx="1662138" cy="365125"/>
          </a:xfrm>
          <a:noFill/>
        </p:spPr>
        <p:txBody>
          <a:bodyPr/>
          <a:lstStyle/>
          <a:p>
            <a:endParaRPr lang="en-US" dirty="0"/>
          </a:p>
        </p:txBody>
      </p:sp>
      <p:sp>
        <p:nvSpPr>
          <p:cNvPr id="56323" name="Rectangle 2"/>
          <p:cNvSpPr>
            <a:spLocks noChangeArrowheads="1"/>
          </p:cNvSpPr>
          <p:nvPr/>
        </p:nvSpPr>
        <p:spPr bwMode="ltGray">
          <a:xfrm>
            <a:off x="366713" y="107950"/>
            <a:ext cx="438150" cy="474663"/>
          </a:xfrm>
          <a:prstGeom prst="rect">
            <a:avLst/>
          </a:prstGeom>
          <a:solidFill>
            <a:schemeClr val="accent2"/>
          </a:solidFill>
          <a:ln w="9525">
            <a:noFill/>
            <a:miter lim="800000"/>
            <a:headEnd/>
            <a:tailEnd/>
          </a:ln>
        </p:spPr>
        <p:txBody>
          <a:bodyPr wrap="none" anchor="ctr"/>
          <a:lstStyle/>
          <a:p>
            <a:pPr algn="ctr" eaLnBrk="1" hangingPunct="1"/>
            <a:endParaRPr kumimoji="1" lang="en-US" b="0" baseline="0">
              <a:latin typeface="Tahoma" pitchFamily="34" charset="0"/>
            </a:endParaRPr>
          </a:p>
        </p:txBody>
      </p:sp>
      <p:sp>
        <p:nvSpPr>
          <p:cNvPr id="56324"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w="9525">
            <a:noFill/>
            <a:miter lim="800000"/>
            <a:headEnd/>
            <a:tailEnd/>
          </a:ln>
        </p:spPr>
        <p:txBody>
          <a:bodyPr wrap="none" anchor="ctr"/>
          <a:lstStyle/>
          <a:p>
            <a:pPr algn="ctr" eaLnBrk="1" hangingPunct="1"/>
            <a:endParaRPr kumimoji="1" lang="en-US" b="0" baseline="0">
              <a:latin typeface="Tahoma" pitchFamily="34" charset="0"/>
            </a:endParaRPr>
          </a:p>
        </p:txBody>
      </p:sp>
      <p:sp>
        <p:nvSpPr>
          <p:cNvPr id="56325" name="Rectangle 4"/>
          <p:cNvSpPr>
            <a:spLocks noChangeArrowheads="1"/>
          </p:cNvSpPr>
          <p:nvPr/>
        </p:nvSpPr>
        <p:spPr bwMode="ltGray">
          <a:xfrm>
            <a:off x="490538" y="530225"/>
            <a:ext cx="422275" cy="474663"/>
          </a:xfrm>
          <a:prstGeom prst="rect">
            <a:avLst/>
          </a:prstGeom>
          <a:solidFill>
            <a:schemeClr val="folHlink"/>
          </a:solidFill>
          <a:ln w="9525">
            <a:noFill/>
            <a:miter lim="800000"/>
            <a:headEnd/>
            <a:tailEnd/>
          </a:ln>
        </p:spPr>
        <p:txBody>
          <a:bodyPr wrap="none" anchor="ctr"/>
          <a:lstStyle/>
          <a:p>
            <a:pPr algn="ctr" eaLnBrk="1" hangingPunct="1"/>
            <a:endParaRPr kumimoji="1" lang="en-US" b="0" baseline="0">
              <a:latin typeface="Tahoma" pitchFamily="34" charset="0"/>
            </a:endParaRPr>
          </a:p>
        </p:txBody>
      </p:sp>
      <p:sp>
        <p:nvSpPr>
          <p:cNvPr id="56326"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w="9525">
            <a:noFill/>
            <a:miter lim="800000"/>
            <a:headEnd/>
            <a:tailEnd/>
          </a:ln>
        </p:spPr>
        <p:txBody>
          <a:bodyPr wrap="none" anchor="ctr"/>
          <a:lstStyle/>
          <a:p>
            <a:pPr algn="ctr" eaLnBrk="1" hangingPunct="1"/>
            <a:endParaRPr kumimoji="1" lang="en-US" b="0" baseline="0">
              <a:latin typeface="Tahoma" pitchFamily="34" charset="0"/>
            </a:endParaRPr>
          </a:p>
        </p:txBody>
      </p:sp>
      <p:sp>
        <p:nvSpPr>
          <p:cNvPr id="56327"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w="9525">
            <a:noFill/>
            <a:miter lim="800000"/>
            <a:headEnd/>
            <a:tailEnd/>
          </a:ln>
        </p:spPr>
        <p:txBody>
          <a:bodyPr wrap="none" anchor="ctr"/>
          <a:lstStyle/>
          <a:p>
            <a:pPr algn="ctr" eaLnBrk="1" hangingPunct="1"/>
            <a:endParaRPr kumimoji="1" lang="en-US" b="0" baseline="0">
              <a:latin typeface="Tahoma" pitchFamily="34" charset="0"/>
            </a:endParaRPr>
          </a:p>
        </p:txBody>
      </p:sp>
      <p:sp>
        <p:nvSpPr>
          <p:cNvPr id="56328" name="Rectangle 7"/>
          <p:cNvSpPr>
            <a:spLocks noChangeArrowheads="1"/>
          </p:cNvSpPr>
          <p:nvPr/>
        </p:nvSpPr>
        <p:spPr bwMode="gray">
          <a:xfrm>
            <a:off x="711200" y="0"/>
            <a:ext cx="31750" cy="1052513"/>
          </a:xfrm>
          <a:prstGeom prst="rect">
            <a:avLst/>
          </a:prstGeom>
          <a:solidFill>
            <a:schemeClr val="bg2"/>
          </a:solidFill>
          <a:ln w="9525">
            <a:noFill/>
            <a:miter lim="800000"/>
            <a:headEnd/>
            <a:tailEnd/>
          </a:ln>
        </p:spPr>
        <p:txBody>
          <a:bodyPr wrap="none" anchor="ctr"/>
          <a:lstStyle/>
          <a:p>
            <a:pPr algn="ctr" eaLnBrk="1" hangingPunct="1"/>
            <a:endParaRPr kumimoji="1" lang="en-US" b="0" baseline="0">
              <a:latin typeface="Tahoma" pitchFamily="34" charset="0"/>
            </a:endParaRPr>
          </a:p>
        </p:txBody>
      </p:sp>
      <p:sp>
        <p:nvSpPr>
          <p:cNvPr id="56329"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w="9525">
            <a:noFill/>
            <a:miter lim="800000"/>
            <a:headEnd/>
            <a:tailEnd/>
          </a:ln>
        </p:spPr>
        <p:txBody>
          <a:bodyPr wrap="none" anchor="ctr"/>
          <a:lstStyle/>
          <a:p>
            <a:pPr algn="ctr" eaLnBrk="1" hangingPunct="1"/>
            <a:endParaRPr kumimoji="1" lang="en-US" b="0" baseline="0">
              <a:latin typeface="Tahoma" pitchFamily="34" charset="0"/>
            </a:endParaRPr>
          </a:p>
        </p:txBody>
      </p:sp>
      <p:sp>
        <p:nvSpPr>
          <p:cNvPr id="56331" name="Text Box 10"/>
          <p:cNvSpPr txBox="1">
            <a:spLocks noChangeArrowheads="1"/>
          </p:cNvSpPr>
          <p:nvPr/>
        </p:nvSpPr>
        <p:spPr bwMode="auto">
          <a:xfrm>
            <a:off x="1066800" y="533400"/>
            <a:ext cx="184731" cy="400110"/>
          </a:xfrm>
          <a:prstGeom prst="rect">
            <a:avLst/>
          </a:prstGeom>
          <a:solidFill>
            <a:schemeClr val="folHlink"/>
          </a:solidFill>
          <a:ln w="9525">
            <a:noFill/>
            <a:miter lim="800000"/>
            <a:headEnd/>
            <a:tailEnd/>
          </a:ln>
        </p:spPr>
        <p:txBody>
          <a:bodyPr wrap="none">
            <a:spAutoFit/>
          </a:bodyPr>
          <a:lstStyle/>
          <a:p>
            <a:endParaRPr lang="en-US" sz="2000" i="1" baseline="0" dirty="0">
              <a:solidFill>
                <a:schemeClr val="bg1"/>
              </a:solidFill>
            </a:endParaRPr>
          </a:p>
        </p:txBody>
      </p:sp>
      <p:pic>
        <p:nvPicPr>
          <p:cNvPr id="56333" name="Picture 14"/>
          <p:cNvPicPr>
            <a:picLocks noChangeAspect="1" noChangeArrowheads="1"/>
          </p:cNvPicPr>
          <p:nvPr/>
        </p:nvPicPr>
        <p:blipFill>
          <a:blip r:embed="rId3"/>
          <a:srcRect/>
          <a:stretch>
            <a:fillRect/>
          </a:stretch>
        </p:blipFill>
        <p:spPr bwMode="auto">
          <a:xfrm>
            <a:off x="152400" y="1447800"/>
            <a:ext cx="8839200" cy="463708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Slide Number Placeholder 1"/>
          <p:cNvSpPr>
            <a:spLocks noGrp="1"/>
          </p:cNvSpPr>
          <p:nvPr>
            <p:ph type="sldNum" sz="quarter" idx="12"/>
          </p:nvPr>
        </p:nvSpPr>
        <p:spPr>
          <a:noFill/>
        </p:spPr>
        <p:txBody>
          <a:bodyPr/>
          <a:lstStyle/>
          <a:p>
            <a:endParaRPr lang="en-US" dirty="0"/>
          </a:p>
        </p:txBody>
      </p:sp>
      <p:sp>
        <p:nvSpPr>
          <p:cNvPr id="58371" name="Rectangle 2"/>
          <p:cNvSpPr>
            <a:spLocks noChangeArrowheads="1"/>
          </p:cNvSpPr>
          <p:nvPr/>
        </p:nvSpPr>
        <p:spPr bwMode="ltGray">
          <a:xfrm>
            <a:off x="366713" y="107950"/>
            <a:ext cx="438150" cy="474663"/>
          </a:xfrm>
          <a:prstGeom prst="rect">
            <a:avLst/>
          </a:prstGeom>
          <a:solidFill>
            <a:schemeClr val="accent2"/>
          </a:solidFill>
          <a:ln w="9525">
            <a:noFill/>
            <a:miter lim="800000"/>
            <a:headEnd/>
            <a:tailEnd/>
          </a:ln>
        </p:spPr>
        <p:txBody>
          <a:bodyPr wrap="none" anchor="ctr"/>
          <a:lstStyle/>
          <a:p>
            <a:pPr algn="ctr" eaLnBrk="1" hangingPunct="1"/>
            <a:endParaRPr kumimoji="1" lang="en-US" b="0" baseline="0">
              <a:latin typeface="Tahoma" pitchFamily="34" charset="0"/>
            </a:endParaRPr>
          </a:p>
        </p:txBody>
      </p:sp>
      <p:sp>
        <p:nvSpPr>
          <p:cNvPr id="58372"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w="9525">
            <a:noFill/>
            <a:miter lim="800000"/>
            <a:headEnd/>
            <a:tailEnd/>
          </a:ln>
        </p:spPr>
        <p:txBody>
          <a:bodyPr wrap="none" anchor="ctr"/>
          <a:lstStyle/>
          <a:p>
            <a:pPr algn="ctr" eaLnBrk="1" hangingPunct="1"/>
            <a:endParaRPr kumimoji="1" lang="en-US" b="0" baseline="0">
              <a:latin typeface="Tahoma" pitchFamily="34" charset="0"/>
            </a:endParaRPr>
          </a:p>
        </p:txBody>
      </p:sp>
      <p:sp>
        <p:nvSpPr>
          <p:cNvPr id="58373" name="Rectangle 4"/>
          <p:cNvSpPr>
            <a:spLocks noChangeArrowheads="1"/>
          </p:cNvSpPr>
          <p:nvPr/>
        </p:nvSpPr>
        <p:spPr bwMode="ltGray">
          <a:xfrm>
            <a:off x="490538" y="530225"/>
            <a:ext cx="422275" cy="474663"/>
          </a:xfrm>
          <a:prstGeom prst="rect">
            <a:avLst/>
          </a:prstGeom>
          <a:solidFill>
            <a:schemeClr val="folHlink"/>
          </a:solidFill>
          <a:ln w="9525">
            <a:noFill/>
            <a:miter lim="800000"/>
            <a:headEnd/>
            <a:tailEnd/>
          </a:ln>
        </p:spPr>
        <p:txBody>
          <a:bodyPr wrap="none" anchor="ctr"/>
          <a:lstStyle/>
          <a:p>
            <a:pPr algn="ctr" eaLnBrk="1" hangingPunct="1"/>
            <a:endParaRPr kumimoji="1" lang="en-US" b="0" baseline="0">
              <a:latin typeface="Tahoma" pitchFamily="34" charset="0"/>
            </a:endParaRPr>
          </a:p>
        </p:txBody>
      </p:sp>
      <p:sp>
        <p:nvSpPr>
          <p:cNvPr id="58374"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w="9525">
            <a:noFill/>
            <a:miter lim="800000"/>
            <a:headEnd/>
            <a:tailEnd/>
          </a:ln>
        </p:spPr>
        <p:txBody>
          <a:bodyPr wrap="none" anchor="ctr"/>
          <a:lstStyle/>
          <a:p>
            <a:pPr algn="ctr" eaLnBrk="1" hangingPunct="1"/>
            <a:endParaRPr kumimoji="1" lang="en-US" b="0" baseline="0">
              <a:latin typeface="Tahoma" pitchFamily="34" charset="0"/>
            </a:endParaRPr>
          </a:p>
        </p:txBody>
      </p:sp>
      <p:sp>
        <p:nvSpPr>
          <p:cNvPr id="58375"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w="9525">
            <a:noFill/>
            <a:miter lim="800000"/>
            <a:headEnd/>
            <a:tailEnd/>
          </a:ln>
        </p:spPr>
        <p:txBody>
          <a:bodyPr wrap="none" anchor="ctr"/>
          <a:lstStyle/>
          <a:p>
            <a:pPr algn="ctr" eaLnBrk="1" hangingPunct="1"/>
            <a:endParaRPr kumimoji="1" lang="en-US" b="0" baseline="0">
              <a:latin typeface="Tahoma" pitchFamily="34" charset="0"/>
            </a:endParaRPr>
          </a:p>
        </p:txBody>
      </p:sp>
      <p:sp>
        <p:nvSpPr>
          <p:cNvPr id="58376" name="Rectangle 7"/>
          <p:cNvSpPr>
            <a:spLocks noChangeArrowheads="1"/>
          </p:cNvSpPr>
          <p:nvPr/>
        </p:nvSpPr>
        <p:spPr bwMode="gray">
          <a:xfrm>
            <a:off x="711200" y="0"/>
            <a:ext cx="31750" cy="1052513"/>
          </a:xfrm>
          <a:prstGeom prst="rect">
            <a:avLst/>
          </a:prstGeom>
          <a:solidFill>
            <a:schemeClr val="bg2"/>
          </a:solidFill>
          <a:ln w="9525">
            <a:noFill/>
            <a:miter lim="800000"/>
            <a:headEnd/>
            <a:tailEnd/>
          </a:ln>
        </p:spPr>
        <p:txBody>
          <a:bodyPr wrap="none" anchor="ctr"/>
          <a:lstStyle/>
          <a:p>
            <a:pPr algn="ctr" eaLnBrk="1" hangingPunct="1"/>
            <a:endParaRPr kumimoji="1" lang="en-US" b="0" baseline="0">
              <a:latin typeface="Tahoma" pitchFamily="34" charset="0"/>
            </a:endParaRPr>
          </a:p>
        </p:txBody>
      </p:sp>
      <p:sp>
        <p:nvSpPr>
          <p:cNvPr id="58377"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w="9525">
            <a:noFill/>
            <a:miter lim="800000"/>
            <a:headEnd/>
            <a:tailEnd/>
          </a:ln>
        </p:spPr>
        <p:txBody>
          <a:bodyPr wrap="none" anchor="ctr"/>
          <a:lstStyle/>
          <a:p>
            <a:pPr algn="ctr" eaLnBrk="1" hangingPunct="1"/>
            <a:endParaRPr kumimoji="1" lang="en-US" b="0" baseline="0">
              <a:latin typeface="Tahoma" pitchFamily="34" charset="0"/>
            </a:endParaRPr>
          </a:p>
        </p:txBody>
      </p:sp>
      <p:sp>
        <p:nvSpPr>
          <p:cNvPr id="58379" name="Text Box 10"/>
          <p:cNvSpPr txBox="1">
            <a:spLocks noChangeArrowheads="1"/>
          </p:cNvSpPr>
          <p:nvPr/>
        </p:nvSpPr>
        <p:spPr bwMode="auto">
          <a:xfrm>
            <a:off x="1066800" y="533400"/>
            <a:ext cx="184731" cy="400110"/>
          </a:xfrm>
          <a:prstGeom prst="rect">
            <a:avLst/>
          </a:prstGeom>
          <a:solidFill>
            <a:schemeClr val="folHlink"/>
          </a:solidFill>
          <a:ln w="9525">
            <a:noFill/>
            <a:miter lim="800000"/>
            <a:headEnd/>
            <a:tailEnd/>
          </a:ln>
        </p:spPr>
        <p:txBody>
          <a:bodyPr wrap="none">
            <a:spAutoFit/>
          </a:bodyPr>
          <a:lstStyle/>
          <a:p>
            <a:endParaRPr lang="en-US" sz="2000" i="1" baseline="0" dirty="0">
              <a:solidFill>
                <a:schemeClr val="bg1"/>
              </a:solidFill>
            </a:endParaRPr>
          </a:p>
        </p:txBody>
      </p:sp>
      <p:sp>
        <p:nvSpPr>
          <p:cNvPr id="58380" name="Rectangle 11"/>
          <p:cNvSpPr>
            <a:spLocks noChangeArrowheads="1"/>
          </p:cNvSpPr>
          <p:nvPr/>
        </p:nvSpPr>
        <p:spPr bwMode="auto">
          <a:xfrm>
            <a:off x="152400" y="1143001"/>
            <a:ext cx="8839200" cy="978729"/>
          </a:xfrm>
          <a:prstGeom prst="rect">
            <a:avLst/>
          </a:prstGeom>
          <a:noFill/>
          <a:ln w="9525">
            <a:noFill/>
            <a:miter lim="800000"/>
            <a:headEnd/>
            <a:tailEnd/>
          </a:ln>
        </p:spPr>
        <p:txBody>
          <a:bodyPr wrap="square" anchor="ctr">
            <a:spAutoFit/>
          </a:bodyPr>
          <a:lstStyle/>
          <a:p>
            <a:pPr algn="just">
              <a:lnSpc>
                <a:spcPct val="125000"/>
              </a:lnSpc>
              <a:spcAft>
                <a:spcPct val="70000"/>
              </a:spcAft>
            </a:pPr>
            <a:r>
              <a:rPr lang="en-US" dirty="0" smtClean="0"/>
              <a:t>The following show the results of addition and subtraction operations:</a:t>
            </a:r>
          </a:p>
          <a:p>
            <a:pPr algn="just" eaLnBrk="1" hangingPunct="1">
              <a:lnSpc>
                <a:spcPct val="125000"/>
              </a:lnSpc>
              <a:spcAft>
                <a:spcPct val="70000"/>
              </a:spcAft>
            </a:pPr>
            <a:endParaRPr lang="en-US" baseline="0" dirty="0"/>
          </a:p>
        </p:txBody>
      </p:sp>
      <p:pic>
        <p:nvPicPr>
          <p:cNvPr id="14" name="Picture 15"/>
          <p:cNvPicPr>
            <a:picLocks noChangeAspect="1" noChangeArrowheads="1"/>
          </p:cNvPicPr>
          <p:nvPr/>
        </p:nvPicPr>
        <p:blipFill>
          <a:blip r:embed="rId3"/>
          <a:srcRect/>
          <a:stretch>
            <a:fillRect/>
          </a:stretch>
        </p:blipFill>
        <p:spPr bwMode="auto">
          <a:xfrm>
            <a:off x="152400" y="3143248"/>
            <a:ext cx="8839200" cy="1214446"/>
          </a:xfrm>
          <a:prstGeom prst="rect">
            <a:avLst/>
          </a:prstGeom>
          <a:noFill/>
          <a:ln w="9525">
            <a:noFill/>
            <a:miter lim="800000"/>
            <a:headEnd/>
            <a:tailEnd/>
          </a:ln>
        </p:spPr>
      </p:pic>
      <p:pic>
        <p:nvPicPr>
          <p:cNvPr id="16" name="Picture 14"/>
          <p:cNvPicPr>
            <a:picLocks noChangeAspect="1" noChangeArrowheads="1"/>
          </p:cNvPicPr>
          <p:nvPr/>
        </p:nvPicPr>
        <p:blipFill>
          <a:blip r:embed="rId4"/>
          <a:srcRect/>
          <a:stretch>
            <a:fillRect/>
          </a:stretch>
        </p:blipFill>
        <p:spPr bwMode="auto">
          <a:xfrm>
            <a:off x="228600" y="1714489"/>
            <a:ext cx="8491537" cy="1000132"/>
          </a:xfrm>
          <a:prstGeom prst="rect">
            <a:avLst/>
          </a:prstGeom>
          <a:noFill/>
          <a:ln w="9525">
            <a:noFill/>
            <a:miter lim="800000"/>
            <a:headEnd/>
            <a:tailEnd/>
          </a:ln>
        </p:spPr>
      </p:pic>
      <p:sp>
        <p:nvSpPr>
          <p:cNvPr id="17" name="Rectangle 16"/>
          <p:cNvSpPr/>
          <p:nvPr/>
        </p:nvSpPr>
        <p:spPr>
          <a:xfrm>
            <a:off x="500034" y="4643446"/>
            <a:ext cx="8001056" cy="1569660"/>
          </a:xfrm>
          <a:prstGeom prst="rect">
            <a:avLst/>
          </a:prstGeom>
        </p:spPr>
        <p:txBody>
          <a:bodyPr wrap="square">
            <a:spAutoFit/>
          </a:bodyPr>
          <a:lstStyle/>
          <a:p>
            <a:pPr algn="just"/>
            <a:r>
              <a:rPr lang="en-US" sz="2400" dirty="0" smtClean="0"/>
              <a:t>The finite field GF(2</a:t>
            </a:r>
            <a:r>
              <a:rPr lang="en-US" sz="2400" i="1" baseline="30000" dirty="0" smtClean="0"/>
              <a:t>n</a:t>
            </a:r>
            <a:r>
              <a:rPr lang="en-US" sz="2400" dirty="0" smtClean="0"/>
              <a:t>) can be used to define four operations of addition, subtraction, multiplication and division over </a:t>
            </a:r>
            <a:r>
              <a:rPr lang="en-US" sz="2400" i="1" dirty="0" smtClean="0"/>
              <a:t>n</a:t>
            </a:r>
            <a:r>
              <a:rPr lang="en-US" sz="2400" dirty="0" smtClean="0"/>
              <a:t>-bit words. The only restriction is that division by zero is not defined. </a:t>
            </a:r>
            <a:endParaRPr lang="en-US" sz="2400" dirty="0"/>
          </a:p>
        </p:txBody>
      </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Text Box 1"/>
          <p:cNvSpPr txBox="1">
            <a:spLocks noChangeArrowheads="1"/>
          </p:cNvSpPr>
          <p:nvPr/>
        </p:nvSpPr>
        <p:spPr bwMode="auto">
          <a:xfrm>
            <a:off x="457200" y="277813"/>
            <a:ext cx="8229600" cy="793733"/>
          </a:xfrm>
          <a:prstGeom prst="rect">
            <a:avLst/>
          </a:prstGeom>
          <a:noFill/>
          <a:ln w="9525" cap="flat">
            <a:noFill/>
            <a:round/>
            <a:headEnd/>
            <a:tailEnd/>
          </a:ln>
          <a:effectLst/>
        </p:spPr>
        <p:txBody>
          <a:bodyPr anchor="ctr" anchorCtr="1"/>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4400" dirty="0">
                <a:solidFill>
                  <a:srgbClr val="C00000"/>
                </a:solidFill>
              </a:rPr>
              <a:t>AES Origins</a:t>
            </a:r>
          </a:p>
        </p:txBody>
      </p:sp>
      <p:sp>
        <p:nvSpPr>
          <p:cNvPr id="6146" name="Text Box 2"/>
          <p:cNvSpPr txBox="1">
            <a:spLocks noChangeArrowheads="1"/>
          </p:cNvSpPr>
          <p:nvPr/>
        </p:nvSpPr>
        <p:spPr bwMode="auto">
          <a:xfrm>
            <a:off x="457200" y="1676400"/>
            <a:ext cx="8229600" cy="4454525"/>
          </a:xfrm>
          <a:prstGeom prst="rect">
            <a:avLst/>
          </a:prstGeom>
          <a:noFill/>
          <a:ln w="9525" cap="flat">
            <a:noFill/>
            <a:round/>
            <a:headEnd/>
            <a:tailEnd/>
          </a:ln>
          <a:effectLst/>
        </p:spPr>
        <p:txBody>
          <a:bodyPr/>
          <a:lstStyle/>
          <a:p>
            <a:pPr marL="339725" indent="-339725">
              <a:lnSpc>
                <a:spcPct val="90000"/>
              </a:lnSpc>
              <a:spcBef>
                <a:spcPts val="700"/>
              </a:spcBef>
              <a:buClr>
                <a:srgbClr val="5FAFFF"/>
              </a:buClr>
              <a:buSzPct val="80000"/>
              <a:buFont typeface="Arial" pitchFamily="34" charset="0"/>
              <a:buChar cha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pPr>
            <a:r>
              <a:rPr lang="en-AU" sz="2600" dirty="0" smtClean="0"/>
              <a:t>replacement </a:t>
            </a:r>
            <a:r>
              <a:rPr lang="en-AU" sz="2600" dirty="0"/>
              <a:t>for DES was needed</a:t>
            </a:r>
          </a:p>
          <a:p>
            <a:pPr marL="739775" lvl="1" indent="-282575">
              <a:lnSpc>
                <a:spcPct val="90000"/>
              </a:lnSpc>
              <a:spcBef>
                <a:spcPts val="600"/>
              </a:spcBef>
              <a:buClr>
                <a:srgbClr val="D9D9FF"/>
              </a:buClr>
              <a:buSzPct val="50000"/>
              <a:buFont typeface="Arial" pitchFamily="34" charset="0"/>
              <a:buChar cha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pPr>
            <a:r>
              <a:rPr lang="en-US" sz="2600" dirty="0"/>
              <a:t>have theoretical attacks that can break it</a:t>
            </a:r>
          </a:p>
          <a:p>
            <a:pPr marL="739775" lvl="1" indent="-282575">
              <a:lnSpc>
                <a:spcPct val="90000"/>
              </a:lnSpc>
              <a:spcBef>
                <a:spcPts val="600"/>
              </a:spcBef>
              <a:buClr>
                <a:srgbClr val="D9D9FF"/>
              </a:buClr>
              <a:buSzPct val="50000"/>
              <a:buFont typeface="Arial" pitchFamily="34" charset="0"/>
              <a:buChar cha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pPr>
            <a:r>
              <a:rPr lang="en-US" sz="2600" dirty="0"/>
              <a:t>have demonstrated exhaustive key search attacks</a:t>
            </a:r>
          </a:p>
          <a:p>
            <a:pPr marL="339725" indent="-339725">
              <a:lnSpc>
                <a:spcPct val="90000"/>
              </a:lnSpc>
              <a:spcBef>
                <a:spcPts val="700"/>
              </a:spcBef>
              <a:buClr>
                <a:srgbClr val="5FAFFF"/>
              </a:buClr>
              <a:buSzPct val="80000"/>
              <a:buFont typeface="Arial" pitchFamily="34" charset="0"/>
              <a:buChar cha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pPr>
            <a:r>
              <a:rPr lang="en-AU" sz="2600" dirty="0">
                <a:solidFill>
                  <a:srgbClr val="C00000"/>
                </a:solidFill>
              </a:rPr>
              <a:t>can use Triple-DES – but slow, has small blocks</a:t>
            </a:r>
          </a:p>
          <a:p>
            <a:pPr marL="339725" indent="-339725">
              <a:lnSpc>
                <a:spcPct val="90000"/>
              </a:lnSpc>
              <a:spcBef>
                <a:spcPts val="700"/>
              </a:spcBef>
              <a:buClr>
                <a:srgbClr val="5FAFFF"/>
              </a:buClr>
              <a:buSzPct val="80000"/>
              <a:buFont typeface="Arial" pitchFamily="34" charset="0"/>
              <a:buChar cha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pPr>
            <a:r>
              <a:rPr lang="en-AU" sz="2600" dirty="0"/>
              <a:t>US NIST issued call for ciphers in 1997</a:t>
            </a:r>
          </a:p>
          <a:p>
            <a:pPr marL="339725" indent="-339725">
              <a:lnSpc>
                <a:spcPct val="90000"/>
              </a:lnSpc>
              <a:spcBef>
                <a:spcPts val="700"/>
              </a:spcBef>
              <a:buClr>
                <a:srgbClr val="5FAFFF"/>
              </a:buClr>
              <a:buSzPct val="80000"/>
              <a:buFont typeface="Arial" pitchFamily="34" charset="0"/>
              <a:buChar cha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pPr>
            <a:r>
              <a:rPr lang="en-AU" sz="2600" dirty="0">
                <a:solidFill>
                  <a:srgbClr val="C00000"/>
                </a:solidFill>
              </a:rPr>
              <a:t>15 candidates accepted in Jun 98 </a:t>
            </a:r>
          </a:p>
          <a:p>
            <a:pPr marL="339725" indent="-339725">
              <a:lnSpc>
                <a:spcPct val="90000"/>
              </a:lnSpc>
              <a:spcBef>
                <a:spcPts val="700"/>
              </a:spcBef>
              <a:buClr>
                <a:srgbClr val="5FAFFF"/>
              </a:buClr>
              <a:buSzPct val="80000"/>
              <a:buFont typeface="Arial" pitchFamily="34" charset="0"/>
              <a:buChar cha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pPr>
            <a:r>
              <a:rPr lang="en-AU" sz="2600" dirty="0">
                <a:solidFill>
                  <a:srgbClr val="C00000"/>
                </a:solidFill>
              </a:rPr>
              <a:t>5 were shortlisted in Aug-99 </a:t>
            </a:r>
          </a:p>
          <a:p>
            <a:pPr marL="339725" indent="-339725">
              <a:lnSpc>
                <a:spcPct val="90000"/>
              </a:lnSpc>
              <a:spcBef>
                <a:spcPts val="700"/>
              </a:spcBef>
              <a:buClr>
                <a:srgbClr val="5FAFFF"/>
              </a:buClr>
              <a:buSzPct val="80000"/>
              <a:buFont typeface="Arial" pitchFamily="34" charset="0"/>
              <a:buChar cha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pPr>
            <a:r>
              <a:rPr lang="en-AU" sz="2600" dirty="0" err="1"/>
              <a:t>Rijndael</a:t>
            </a:r>
            <a:r>
              <a:rPr lang="en-AU" sz="2600" dirty="0"/>
              <a:t> was selected as the AES in Oct-2000</a:t>
            </a:r>
          </a:p>
          <a:p>
            <a:pPr marL="339725" indent="-339725">
              <a:lnSpc>
                <a:spcPct val="90000"/>
              </a:lnSpc>
              <a:spcBef>
                <a:spcPts val="700"/>
              </a:spcBef>
              <a:buClr>
                <a:srgbClr val="5FAFFF"/>
              </a:buClr>
              <a:buSzPct val="80000"/>
              <a:buFont typeface="Arial" pitchFamily="34" charset="0"/>
              <a:buChar cha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pPr>
            <a:r>
              <a:rPr lang="en-AU" sz="2600" dirty="0"/>
              <a:t>issued as FIPS PUB 197 standard in Nov-2001 </a:t>
            </a:r>
          </a:p>
        </p:txBody>
      </p:sp>
      <p:sp>
        <p:nvSpPr>
          <p:cNvPr id="4" name="Slide Number Placeholder 3"/>
          <p:cNvSpPr>
            <a:spLocks noGrp="1"/>
          </p:cNvSpPr>
          <p:nvPr>
            <p:ph type="sldNum" sz="quarter" idx="12"/>
          </p:nvPr>
        </p:nvSpPr>
        <p:spPr/>
        <p:txBody>
          <a:bodyPr/>
          <a:lstStyle/>
          <a:p>
            <a:fld id="{174EB35F-102C-412E-9E9E-AD64D516541E}" type="slidenum">
              <a:rPr lang="en-IN" smtClean="0"/>
              <a:pPr/>
              <a:t>73</a:t>
            </a:fld>
            <a:endParaRPr lang="en-IN"/>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Text Box 1"/>
          <p:cNvSpPr txBox="1">
            <a:spLocks noChangeArrowheads="1"/>
          </p:cNvSpPr>
          <p:nvPr/>
        </p:nvSpPr>
        <p:spPr bwMode="auto">
          <a:xfrm>
            <a:off x="228600" y="990600"/>
            <a:ext cx="3505200" cy="4522788"/>
          </a:xfrm>
          <a:prstGeom prst="rect">
            <a:avLst/>
          </a:prstGeom>
          <a:noFill/>
          <a:ln w="9525" cap="flat">
            <a:noFill/>
            <a:round/>
            <a:headEnd/>
            <a:tailEnd/>
          </a:ln>
          <a:effectLst/>
        </p:spPr>
        <p:txBody>
          <a:bodyPr anchor="ctr" anchorCtr="1"/>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4400" dirty="0">
                <a:solidFill>
                  <a:srgbClr val="C00000"/>
                </a:solidFill>
              </a:rPr>
              <a:t>AES Encryption Process</a:t>
            </a:r>
          </a:p>
        </p:txBody>
      </p:sp>
      <p:pic>
        <p:nvPicPr>
          <p:cNvPr id="8194" name="Picture 2"/>
          <p:cNvPicPr>
            <a:picLocks noChangeAspect="1" noChangeArrowheads="1"/>
          </p:cNvPicPr>
          <p:nvPr/>
        </p:nvPicPr>
        <p:blipFill>
          <a:blip r:embed="rId3"/>
          <a:srcRect/>
          <a:stretch>
            <a:fillRect/>
          </a:stretch>
        </p:blipFill>
        <p:spPr bwMode="auto">
          <a:xfrm>
            <a:off x="3810000" y="228600"/>
            <a:ext cx="4662488" cy="6356350"/>
          </a:xfrm>
          <a:prstGeom prst="rect">
            <a:avLst/>
          </a:prstGeom>
          <a:noFill/>
          <a:ln w="9525" cap="flat">
            <a:noFill/>
            <a:round/>
            <a:headEnd/>
            <a:tailEnd/>
          </a:ln>
          <a:effectLst/>
        </p:spPr>
      </p:pic>
      <p:sp>
        <p:nvSpPr>
          <p:cNvPr id="4" name="Slide Number Placeholder 3"/>
          <p:cNvSpPr>
            <a:spLocks noGrp="1"/>
          </p:cNvSpPr>
          <p:nvPr>
            <p:ph type="sldNum" sz="quarter" idx="12"/>
          </p:nvPr>
        </p:nvSpPr>
        <p:spPr/>
        <p:txBody>
          <a:bodyPr/>
          <a:lstStyle/>
          <a:p>
            <a:fld id="{174EB35F-102C-412E-9E9E-AD64D516541E}" type="slidenum">
              <a:rPr lang="en-IN" smtClean="0"/>
              <a:pPr/>
              <a:t>74</a:t>
            </a:fld>
            <a:endParaRPr lang="en-IN"/>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74EB35F-102C-412E-9E9E-AD64D516541E}" type="slidenum">
              <a:rPr lang="en-IN" smtClean="0"/>
              <a:pPr/>
              <a:t>75</a:t>
            </a:fld>
            <a:endParaRPr lang="en-IN"/>
          </a:p>
        </p:txBody>
      </p:sp>
      <p:pic>
        <p:nvPicPr>
          <p:cNvPr id="1026" name="Picture 2"/>
          <p:cNvPicPr>
            <a:picLocks noChangeAspect="1" noChangeArrowheads="1"/>
          </p:cNvPicPr>
          <p:nvPr/>
        </p:nvPicPr>
        <p:blipFill>
          <a:blip r:embed="rId3"/>
          <a:srcRect/>
          <a:stretch>
            <a:fillRect/>
          </a:stretch>
        </p:blipFill>
        <p:spPr bwMode="auto">
          <a:xfrm>
            <a:off x="785786" y="1000108"/>
            <a:ext cx="8072494" cy="4929222"/>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Text Box 1"/>
          <p:cNvSpPr txBox="1">
            <a:spLocks noChangeArrowheads="1"/>
          </p:cNvSpPr>
          <p:nvPr/>
        </p:nvSpPr>
        <p:spPr bwMode="auto">
          <a:xfrm>
            <a:off x="457200" y="277813"/>
            <a:ext cx="8229600" cy="1139825"/>
          </a:xfrm>
          <a:prstGeom prst="rect">
            <a:avLst/>
          </a:prstGeom>
          <a:noFill/>
          <a:ln w="9525" cap="flat">
            <a:noFill/>
            <a:round/>
            <a:headEnd/>
            <a:tailEnd/>
          </a:ln>
          <a:effectLst/>
        </p:spPr>
        <p:txBody>
          <a:bodyPr anchor="ctr" anchorCtr="1"/>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4400" dirty="0">
                <a:solidFill>
                  <a:srgbClr val="C00000"/>
                </a:solidFill>
              </a:rPr>
              <a:t>AES Structure</a:t>
            </a:r>
          </a:p>
        </p:txBody>
      </p:sp>
      <p:pic>
        <p:nvPicPr>
          <p:cNvPr id="10242" name="Picture 2"/>
          <p:cNvPicPr>
            <a:picLocks noChangeAspect="1" noChangeArrowheads="1"/>
          </p:cNvPicPr>
          <p:nvPr/>
        </p:nvPicPr>
        <p:blipFill>
          <a:blip r:embed="rId3"/>
          <a:srcRect/>
          <a:stretch>
            <a:fillRect/>
          </a:stretch>
        </p:blipFill>
        <p:spPr bwMode="auto">
          <a:xfrm>
            <a:off x="2362200" y="1295400"/>
            <a:ext cx="4275138" cy="5265738"/>
          </a:xfrm>
          <a:prstGeom prst="rect">
            <a:avLst/>
          </a:prstGeom>
          <a:noFill/>
          <a:ln w="9525" cap="flat">
            <a:noFill/>
            <a:round/>
            <a:headEnd/>
            <a:tailEnd/>
          </a:ln>
          <a:effectLst/>
        </p:spPr>
      </p:pic>
      <p:sp>
        <p:nvSpPr>
          <p:cNvPr id="4" name="Slide Number Placeholder 3"/>
          <p:cNvSpPr>
            <a:spLocks noGrp="1"/>
          </p:cNvSpPr>
          <p:nvPr>
            <p:ph type="sldNum" sz="quarter" idx="12"/>
          </p:nvPr>
        </p:nvSpPr>
        <p:spPr/>
        <p:txBody>
          <a:bodyPr/>
          <a:lstStyle/>
          <a:p>
            <a:fld id="{174EB35F-102C-412E-9E9E-AD64D516541E}" type="slidenum">
              <a:rPr lang="en-IN" smtClean="0"/>
              <a:pPr/>
              <a:t>76</a:t>
            </a:fld>
            <a:endParaRPr lang="en-IN"/>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ext Box 1"/>
          <p:cNvSpPr txBox="1">
            <a:spLocks noChangeArrowheads="1"/>
          </p:cNvSpPr>
          <p:nvPr/>
        </p:nvSpPr>
        <p:spPr bwMode="auto">
          <a:xfrm>
            <a:off x="457200" y="277813"/>
            <a:ext cx="8229600" cy="507981"/>
          </a:xfrm>
          <a:prstGeom prst="rect">
            <a:avLst/>
          </a:prstGeom>
          <a:noFill/>
          <a:ln w="9525" cap="flat">
            <a:noFill/>
            <a:round/>
            <a:headEnd/>
            <a:tailEnd/>
          </a:ln>
          <a:effectLst/>
        </p:spPr>
        <p:txBody>
          <a:bodyPr anchor="ctr" anchorCtr="1"/>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4400" dirty="0">
                <a:solidFill>
                  <a:srgbClr val="C00000"/>
                </a:solidFill>
              </a:rPr>
              <a:t>Substitute Bytes</a:t>
            </a:r>
          </a:p>
        </p:txBody>
      </p:sp>
      <p:pic>
        <p:nvPicPr>
          <p:cNvPr id="13314" name="Picture 2"/>
          <p:cNvPicPr>
            <a:picLocks noChangeAspect="1" noChangeArrowheads="1"/>
          </p:cNvPicPr>
          <p:nvPr/>
        </p:nvPicPr>
        <p:blipFill>
          <a:blip r:embed="rId3"/>
          <a:srcRect/>
          <a:stretch>
            <a:fillRect/>
          </a:stretch>
        </p:blipFill>
        <p:spPr bwMode="auto">
          <a:xfrm>
            <a:off x="1295400" y="714356"/>
            <a:ext cx="7023100" cy="3929090"/>
          </a:xfrm>
          <a:prstGeom prst="rect">
            <a:avLst/>
          </a:prstGeom>
          <a:noFill/>
          <a:ln w="9525" cap="flat">
            <a:noFill/>
            <a:round/>
            <a:headEnd/>
            <a:tailEnd/>
          </a:ln>
          <a:effectLst/>
        </p:spPr>
      </p:pic>
      <p:sp>
        <p:nvSpPr>
          <p:cNvPr id="4" name="Slide Number Placeholder 3"/>
          <p:cNvSpPr>
            <a:spLocks noGrp="1"/>
          </p:cNvSpPr>
          <p:nvPr>
            <p:ph type="sldNum" sz="quarter" idx="12"/>
          </p:nvPr>
        </p:nvSpPr>
        <p:spPr/>
        <p:txBody>
          <a:bodyPr/>
          <a:lstStyle/>
          <a:p>
            <a:fld id="{174EB35F-102C-412E-9E9E-AD64D516541E}" type="slidenum">
              <a:rPr lang="en-IN" smtClean="0"/>
              <a:pPr/>
              <a:t>77</a:t>
            </a:fld>
            <a:endParaRPr lang="en-IN"/>
          </a:p>
        </p:txBody>
      </p:sp>
      <p:sp>
        <p:nvSpPr>
          <p:cNvPr id="5" name="TextBox 4"/>
          <p:cNvSpPr txBox="1"/>
          <p:nvPr/>
        </p:nvSpPr>
        <p:spPr>
          <a:xfrm>
            <a:off x="685338" y="4643446"/>
            <a:ext cx="8458662" cy="1754326"/>
          </a:xfrm>
          <a:prstGeom prst="rect">
            <a:avLst/>
          </a:prstGeom>
          <a:noFill/>
        </p:spPr>
        <p:txBody>
          <a:bodyPr wrap="square" rtlCol="0">
            <a:spAutoFit/>
          </a:bodyPr>
          <a:lstStyle/>
          <a:p>
            <a:r>
              <a:rPr lang="en-IN" dirty="0" smtClean="0"/>
              <a:t>Interpret the byte as two HEX digit; the left digit defines row (x) &amp; the right digit defines </a:t>
            </a:r>
          </a:p>
          <a:p>
            <a:r>
              <a:rPr lang="en-IN" dirty="0" smtClean="0"/>
              <a:t>the column of S-box (y); the two hex digits at the junction of the row &amp; </a:t>
            </a:r>
            <a:r>
              <a:rPr lang="en-IN" dirty="0" err="1" smtClean="0"/>
              <a:t>col</a:t>
            </a:r>
            <a:r>
              <a:rPr lang="en-IN" dirty="0" smtClean="0"/>
              <a:t> are the new </a:t>
            </a:r>
          </a:p>
          <a:p>
            <a:r>
              <a:rPr lang="en-IN" dirty="0" smtClean="0"/>
              <a:t>Byte .</a:t>
            </a:r>
          </a:p>
          <a:p>
            <a:endParaRPr lang="en-IN" dirty="0" smtClean="0"/>
          </a:p>
          <a:p>
            <a:r>
              <a:rPr lang="en-IN" b="1" dirty="0" smtClean="0">
                <a:solidFill>
                  <a:srgbClr val="0070C0"/>
                </a:solidFill>
              </a:rPr>
              <a:t>Each byte is changed independently but the arrangement of the bytes in the matrix remains same.</a:t>
            </a:r>
            <a:endParaRPr lang="en-IN" b="1" dirty="0">
              <a:solidFill>
                <a:srgbClr val="0070C0"/>
              </a:solidFill>
            </a:endParaRP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Text Box 1"/>
          <p:cNvSpPr txBox="1">
            <a:spLocks noChangeArrowheads="1"/>
          </p:cNvSpPr>
          <p:nvPr/>
        </p:nvSpPr>
        <p:spPr bwMode="auto">
          <a:xfrm>
            <a:off x="457200" y="277813"/>
            <a:ext cx="8229600" cy="1139825"/>
          </a:xfrm>
          <a:prstGeom prst="rect">
            <a:avLst/>
          </a:prstGeom>
          <a:noFill/>
          <a:ln w="9525" cap="flat">
            <a:noFill/>
            <a:round/>
            <a:headEnd/>
            <a:tailEnd/>
          </a:ln>
          <a:effectLst/>
        </p:spPr>
        <p:txBody>
          <a:bodyPr anchor="ctr" anchorCtr="1"/>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AU" sz="4400" dirty="0">
                <a:solidFill>
                  <a:srgbClr val="C00000"/>
                </a:solidFill>
                <a:latin typeface="Arial" pitchFamily="34" charset="0"/>
              </a:rPr>
              <a:t>Substitute Bytes Example</a:t>
            </a:r>
          </a:p>
        </p:txBody>
      </p:sp>
      <p:pic>
        <p:nvPicPr>
          <p:cNvPr id="13315" name="Picture 2"/>
          <p:cNvPicPr>
            <a:picLocks noChangeAspect="1" noChangeArrowheads="1"/>
          </p:cNvPicPr>
          <p:nvPr/>
        </p:nvPicPr>
        <p:blipFill>
          <a:blip r:embed="rId3"/>
          <a:srcRect/>
          <a:stretch>
            <a:fillRect/>
          </a:stretch>
        </p:blipFill>
        <p:spPr bwMode="auto">
          <a:xfrm>
            <a:off x="1828800" y="2133600"/>
            <a:ext cx="5657850" cy="1652590"/>
          </a:xfrm>
          <a:prstGeom prst="rect">
            <a:avLst/>
          </a:prstGeom>
          <a:noFill/>
          <a:ln w="9525">
            <a:noFill/>
            <a:round/>
            <a:headEnd/>
            <a:tailEnd/>
          </a:ln>
        </p:spPr>
      </p:pic>
      <p:sp>
        <p:nvSpPr>
          <p:cNvPr id="4" name="TextBox 3"/>
          <p:cNvSpPr txBox="1"/>
          <p:nvPr/>
        </p:nvSpPr>
        <p:spPr>
          <a:xfrm>
            <a:off x="714348" y="4643446"/>
            <a:ext cx="7688130" cy="369332"/>
          </a:xfrm>
          <a:prstGeom prst="rect">
            <a:avLst/>
          </a:prstGeom>
          <a:noFill/>
        </p:spPr>
        <p:txBody>
          <a:bodyPr wrap="none" rtlCol="0">
            <a:spAutoFit/>
          </a:bodyPr>
          <a:lstStyle/>
          <a:p>
            <a:r>
              <a:rPr lang="en-IN" dirty="0" smtClean="0">
                <a:solidFill>
                  <a:srgbClr val="C00000"/>
                </a:solidFill>
              </a:rPr>
              <a:t>The contents of each byte is changed, but  the bytes are changed independently</a:t>
            </a:r>
            <a:endParaRPr lang="en-IN" dirty="0">
              <a:solidFill>
                <a:srgbClr val="C00000"/>
              </a:solidFill>
            </a:endParaRP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ext Box 1"/>
          <p:cNvSpPr txBox="1">
            <a:spLocks noChangeArrowheads="1"/>
          </p:cNvSpPr>
          <p:nvPr/>
        </p:nvSpPr>
        <p:spPr bwMode="auto">
          <a:xfrm>
            <a:off x="457200" y="277813"/>
            <a:ext cx="8229600" cy="1139825"/>
          </a:xfrm>
          <a:prstGeom prst="rect">
            <a:avLst/>
          </a:prstGeom>
          <a:noFill/>
          <a:ln w="9525" cap="flat">
            <a:noFill/>
            <a:round/>
            <a:headEnd/>
            <a:tailEnd/>
          </a:ln>
          <a:effectLst/>
        </p:spPr>
        <p:txBody>
          <a:bodyPr anchor="ctr" anchorCtr="1"/>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4400" dirty="0">
                <a:solidFill>
                  <a:srgbClr val="C00000"/>
                </a:solidFill>
                <a:latin typeface="Arial" pitchFamily="34" charset="0"/>
              </a:rPr>
              <a:t>Shift Rows</a:t>
            </a:r>
          </a:p>
        </p:txBody>
      </p:sp>
      <p:sp>
        <p:nvSpPr>
          <p:cNvPr id="15362" name="Text Box 2"/>
          <p:cNvSpPr txBox="1">
            <a:spLocks noChangeArrowheads="1"/>
          </p:cNvSpPr>
          <p:nvPr/>
        </p:nvSpPr>
        <p:spPr bwMode="auto">
          <a:xfrm>
            <a:off x="457200" y="1676400"/>
            <a:ext cx="8229600" cy="4454525"/>
          </a:xfrm>
          <a:prstGeom prst="rect">
            <a:avLst/>
          </a:prstGeom>
          <a:noFill/>
          <a:ln w="9525" cap="flat">
            <a:noFill/>
            <a:round/>
            <a:headEnd/>
            <a:tailEnd/>
          </a:ln>
          <a:effectLst/>
        </p:spPr>
        <p:txBody>
          <a:bodyPr/>
          <a:lstStyle/>
          <a:p>
            <a:pPr marL="339725" indent="-339725">
              <a:lnSpc>
                <a:spcPct val="90000"/>
              </a:lnSpc>
              <a:spcBef>
                <a:spcPts val="700"/>
              </a:spcBef>
              <a:buClr>
                <a:srgbClr val="5FAFFF"/>
              </a:buClr>
              <a:buSzPct val="80000"/>
              <a:buFont typeface="Arial" pitchFamily="34" charset="0"/>
              <a:buChar cha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a:pPr>
            <a:r>
              <a:rPr lang="en-US" sz="2800" dirty="0" smtClean="0">
                <a:solidFill>
                  <a:srgbClr val="C00000"/>
                </a:solidFill>
                <a:latin typeface="Arial" pitchFamily="34" charset="0"/>
              </a:rPr>
              <a:t>Byte level permutation (In DES permutation was at bit level)</a:t>
            </a:r>
          </a:p>
          <a:p>
            <a:pPr marL="339725" indent="-339725">
              <a:lnSpc>
                <a:spcPct val="90000"/>
              </a:lnSpc>
              <a:spcBef>
                <a:spcPts val="700"/>
              </a:spcBef>
              <a:buClr>
                <a:srgbClr val="5FAFFF"/>
              </a:buClr>
              <a:buSzPct val="80000"/>
              <a:buFont typeface="Arial" pitchFamily="34" charset="0"/>
              <a:buChar cha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a:pPr>
            <a:r>
              <a:rPr lang="en-US" sz="2800" dirty="0" smtClean="0">
                <a:latin typeface="Arial" pitchFamily="34" charset="0"/>
              </a:rPr>
              <a:t>A </a:t>
            </a:r>
            <a:r>
              <a:rPr lang="en-US" sz="2800" dirty="0">
                <a:latin typeface="Arial" pitchFamily="34" charset="0"/>
              </a:rPr>
              <a:t>circular byte shift in </a:t>
            </a:r>
            <a:r>
              <a:rPr lang="en-US" sz="2800" dirty="0" smtClean="0">
                <a:latin typeface="Arial" pitchFamily="34" charset="0"/>
              </a:rPr>
              <a:t>rows</a:t>
            </a:r>
            <a:endParaRPr lang="en-US" sz="2800" dirty="0">
              <a:latin typeface="Arial" pitchFamily="34" charset="0"/>
            </a:endParaRPr>
          </a:p>
          <a:p>
            <a:pPr marL="739775" lvl="1" indent="-282575">
              <a:lnSpc>
                <a:spcPct val="90000"/>
              </a:lnSpc>
              <a:spcBef>
                <a:spcPts val="600"/>
              </a:spcBef>
              <a:buClr>
                <a:srgbClr val="D9D9FF"/>
              </a:buClr>
              <a:buSzPct val="50000"/>
              <a:buFont typeface="Wingdings" pitchFamily="2" charset="2"/>
              <a:buChar cha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a:pPr>
            <a:r>
              <a:rPr lang="en-US" dirty="0">
                <a:solidFill>
                  <a:srgbClr val="C00000"/>
                </a:solidFill>
                <a:latin typeface="Arial" pitchFamily="34" charset="0"/>
              </a:rPr>
              <a:t>1</a:t>
            </a:r>
            <a:r>
              <a:rPr lang="en-US" baseline="30000" dirty="0">
                <a:solidFill>
                  <a:srgbClr val="C00000"/>
                </a:solidFill>
                <a:latin typeface="Arial" pitchFamily="34" charset="0"/>
              </a:rPr>
              <a:t>st</a:t>
            </a:r>
            <a:r>
              <a:rPr lang="en-US" dirty="0">
                <a:solidFill>
                  <a:srgbClr val="C00000"/>
                </a:solidFill>
                <a:latin typeface="Arial" pitchFamily="34" charset="0"/>
              </a:rPr>
              <a:t> row is unchanged</a:t>
            </a:r>
          </a:p>
          <a:p>
            <a:pPr marL="739775" lvl="1" indent="-282575">
              <a:lnSpc>
                <a:spcPct val="90000"/>
              </a:lnSpc>
              <a:spcBef>
                <a:spcPts val="600"/>
              </a:spcBef>
              <a:buClr>
                <a:srgbClr val="D9D9FF"/>
              </a:buClr>
              <a:buSzPct val="50000"/>
              <a:buFont typeface="Wingdings" pitchFamily="2" charset="2"/>
              <a:buChar cha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a:pPr>
            <a:r>
              <a:rPr lang="en-US" dirty="0">
                <a:solidFill>
                  <a:srgbClr val="C00000"/>
                </a:solidFill>
                <a:latin typeface="Arial" pitchFamily="34" charset="0"/>
              </a:rPr>
              <a:t>2</a:t>
            </a:r>
            <a:r>
              <a:rPr lang="en-US" baseline="30000" dirty="0">
                <a:solidFill>
                  <a:srgbClr val="C00000"/>
                </a:solidFill>
                <a:latin typeface="Arial" pitchFamily="34" charset="0"/>
              </a:rPr>
              <a:t>nd</a:t>
            </a:r>
            <a:r>
              <a:rPr lang="en-US" dirty="0">
                <a:solidFill>
                  <a:srgbClr val="C00000"/>
                </a:solidFill>
                <a:latin typeface="Arial" pitchFamily="34" charset="0"/>
              </a:rPr>
              <a:t> row does 1 byte circular shift to left</a:t>
            </a:r>
          </a:p>
          <a:p>
            <a:pPr marL="739775" lvl="1" indent="-282575">
              <a:lnSpc>
                <a:spcPct val="90000"/>
              </a:lnSpc>
              <a:spcBef>
                <a:spcPts val="600"/>
              </a:spcBef>
              <a:buClr>
                <a:srgbClr val="D9D9FF"/>
              </a:buClr>
              <a:buSzPct val="50000"/>
              <a:buFont typeface="Wingdings" pitchFamily="2" charset="2"/>
              <a:buChar cha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a:pPr>
            <a:r>
              <a:rPr lang="en-US" dirty="0">
                <a:solidFill>
                  <a:srgbClr val="C00000"/>
                </a:solidFill>
                <a:latin typeface="Arial" pitchFamily="34" charset="0"/>
              </a:rPr>
              <a:t>3rd row does 2 byte circular shift to left</a:t>
            </a:r>
          </a:p>
          <a:p>
            <a:pPr marL="739775" lvl="1" indent="-282575">
              <a:lnSpc>
                <a:spcPct val="90000"/>
              </a:lnSpc>
              <a:spcBef>
                <a:spcPts val="600"/>
              </a:spcBef>
              <a:buClr>
                <a:srgbClr val="D9D9FF"/>
              </a:buClr>
              <a:buSzPct val="50000"/>
              <a:buFont typeface="Wingdings" pitchFamily="2" charset="2"/>
              <a:buChar cha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a:pPr>
            <a:r>
              <a:rPr lang="en-US" dirty="0">
                <a:solidFill>
                  <a:srgbClr val="C00000"/>
                </a:solidFill>
                <a:latin typeface="Arial" pitchFamily="34" charset="0"/>
              </a:rPr>
              <a:t>4th row does 3 byte circular shift to </a:t>
            </a:r>
            <a:r>
              <a:rPr lang="en-US" dirty="0" smtClean="0">
                <a:solidFill>
                  <a:srgbClr val="C00000"/>
                </a:solidFill>
                <a:latin typeface="Arial" pitchFamily="34" charset="0"/>
              </a:rPr>
              <a:t>left</a:t>
            </a:r>
          </a:p>
          <a:p>
            <a:pPr marL="739775" lvl="1" indent="-282575">
              <a:lnSpc>
                <a:spcPct val="90000"/>
              </a:lnSpc>
              <a:spcBef>
                <a:spcPts val="600"/>
              </a:spcBef>
              <a:buClr>
                <a:srgbClr val="D9D9FF"/>
              </a:buClr>
              <a:buSzPct val="50000"/>
              <a:buFont typeface="Arial" pitchFamily="34" charset="0"/>
              <a:buChar cha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a:pPr>
            <a:endParaRPr lang="en-US" dirty="0">
              <a:solidFill>
                <a:srgbClr val="C00000"/>
              </a:solidFill>
              <a:latin typeface="Arial" pitchFamily="34" charset="0"/>
            </a:endParaRPr>
          </a:p>
          <a:p>
            <a:pPr marL="339725" indent="-339725">
              <a:lnSpc>
                <a:spcPct val="90000"/>
              </a:lnSpc>
              <a:spcBef>
                <a:spcPts val="700"/>
              </a:spcBef>
              <a:buClr>
                <a:srgbClr val="5FAFFF"/>
              </a:buClr>
              <a:buSzPct val="80000"/>
              <a:buFont typeface="Arial" pitchFamily="34" charset="0"/>
              <a:buChar cha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a:pPr>
            <a:r>
              <a:rPr lang="en-US" sz="2800" dirty="0" smtClean="0">
                <a:latin typeface="Arial" pitchFamily="34" charset="0"/>
              </a:rPr>
              <a:t>Decrypt </a:t>
            </a:r>
            <a:r>
              <a:rPr lang="en-US" sz="2800" dirty="0">
                <a:latin typeface="Arial" pitchFamily="34" charset="0"/>
              </a:rPr>
              <a:t>inverts using shifts to right</a:t>
            </a:r>
          </a:p>
          <a:p>
            <a:pPr marL="339725" indent="-339725">
              <a:lnSpc>
                <a:spcPct val="90000"/>
              </a:lnSpc>
              <a:spcBef>
                <a:spcPts val="700"/>
              </a:spcBef>
              <a:buClr>
                <a:srgbClr val="5FAFFF"/>
              </a:buClr>
              <a:buSzPct val="80000"/>
              <a:buFont typeface="Arial" pitchFamily="34" charset="0"/>
              <a:buChar cha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a:pPr>
            <a:r>
              <a:rPr lang="en-US" sz="2800" b="1" dirty="0" smtClean="0">
                <a:solidFill>
                  <a:srgbClr val="0070C0"/>
                </a:solidFill>
                <a:latin typeface="Arial" pitchFamily="34" charset="0"/>
              </a:rPr>
              <a:t>The order of the bits in the byte is not changed</a:t>
            </a:r>
            <a:endParaRPr lang="en-US" sz="2800" b="1" dirty="0">
              <a:solidFill>
                <a:srgbClr val="0070C0"/>
              </a:solidFill>
              <a:latin typeface="Arial" pitchFamily="34" charset="0"/>
            </a:endParaRPr>
          </a:p>
          <a:p>
            <a:pPr marL="741363" lvl="1" indent="-282575">
              <a:lnSpc>
                <a:spcPct val="90000"/>
              </a:lnSpc>
              <a:spcBef>
                <a:spcPts val="600"/>
              </a:spcBef>
              <a:buClrTx/>
              <a:buSzPct val="50000"/>
              <a:buFontTx/>
              <a:buNone/>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a:pPr>
            <a:endParaRPr lang="en-AU" dirty="0">
              <a:solidFill>
                <a:srgbClr val="FFFFFF"/>
              </a:solidFill>
              <a:effectLst>
                <a:outerShdw blurRad="38100" dist="38100" dir="2700000" algn="tl">
                  <a:srgbClr val="000000"/>
                </a:outerShdw>
              </a:effectLst>
              <a:latin typeface="Arial" pitchFamily="34" charset="0"/>
            </a:endParaRPr>
          </a:p>
          <a:p>
            <a:pPr marL="741363" lvl="1" indent="-282575">
              <a:lnSpc>
                <a:spcPct val="90000"/>
              </a:lnSpc>
              <a:spcBef>
                <a:spcPts val="600"/>
              </a:spcBef>
              <a:buClrTx/>
              <a:buSzPct val="50000"/>
              <a:buFontTx/>
              <a:buNone/>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a:pPr>
            <a:endParaRPr lang="en-AU" dirty="0">
              <a:solidFill>
                <a:srgbClr val="FFFFFF"/>
              </a:solidFill>
              <a:effectLst>
                <a:outerShdw blurRad="38100" dist="38100" dir="2700000" algn="tl">
                  <a:srgbClr val="000000"/>
                </a:outerShdw>
              </a:effectLst>
              <a:latin typeface="Arial" pitchFamily="34" charset="0"/>
            </a:endParaRP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54032"/>
          </a:xfrm>
        </p:spPr>
        <p:txBody>
          <a:bodyPr>
            <a:normAutofit/>
          </a:bodyPr>
          <a:lstStyle/>
          <a:p>
            <a:pPr algn="l"/>
            <a:r>
              <a:rPr lang="en-US" sz="3200" b="1" dirty="0" smtClean="0">
                <a:solidFill>
                  <a:srgbClr val="C00000"/>
                </a:solidFill>
              </a:rPr>
              <a:t>Extended Euclidean Algorithm</a:t>
            </a:r>
            <a:endParaRPr lang="en-US" sz="3200" b="1" dirty="0">
              <a:solidFill>
                <a:srgbClr val="C00000"/>
              </a:solidFill>
            </a:endParaRPr>
          </a:p>
        </p:txBody>
      </p:sp>
      <p:sp>
        <p:nvSpPr>
          <p:cNvPr id="3" name="Content Placeholder 2"/>
          <p:cNvSpPr>
            <a:spLocks noGrp="1"/>
          </p:cNvSpPr>
          <p:nvPr>
            <p:ph idx="1"/>
          </p:nvPr>
        </p:nvSpPr>
        <p:spPr>
          <a:xfrm>
            <a:off x="457200" y="1000108"/>
            <a:ext cx="8229600" cy="5126055"/>
          </a:xfrm>
        </p:spPr>
        <p:txBody>
          <a:bodyPr>
            <a:normAutofit/>
          </a:bodyPr>
          <a:lstStyle/>
          <a:p>
            <a:pPr algn="just"/>
            <a:r>
              <a:rPr lang="en-US" sz="2400" dirty="0" smtClean="0">
                <a:latin typeface="Times New Roman" pitchFamily="18" charset="0"/>
                <a:cs typeface="Times New Roman" pitchFamily="18" charset="0"/>
              </a:rPr>
              <a:t>Given two integers a and b, we often need to find other two integers, s and t, such </a:t>
            </a:r>
            <a:r>
              <a:rPr lang="en-US" sz="2400" dirty="0" smtClean="0">
                <a:latin typeface="Times New Roman" pitchFamily="18" charset="0"/>
                <a:cs typeface="Times New Roman" pitchFamily="18" charset="0"/>
              </a:rPr>
              <a:t>that  </a:t>
            </a:r>
            <a:r>
              <a:rPr lang="en-US" sz="2400" dirty="0" smtClean="0">
                <a:latin typeface="Times New Roman" pitchFamily="18" charset="0"/>
                <a:cs typeface="Times New Roman" pitchFamily="18" charset="0"/>
              </a:rPr>
              <a:t>	</a:t>
            </a:r>
            <a:r>
              <a:rPr lang="en-US" sz="2400" dirty="0" smtClean="0">
                <a:latin typeface="Times New Roman" pitchFamily="18" charset="0"/>
                <a:cs typeface="Times New Roman" pitchFamily="18" charset="0"/>
              </a:rPr>
              <a:t> </a:t>
            </a:r>
            <a:r>
              <a:rPr lang="en-US" sz="2400" b="1" dirty="0" smtClean="0">
                <a:solidFill>
                  <a:srgbClr val="C00000"/>
                </a:solidFill>
                <a:latin typeface="Times New Roman" pitchFamily="18" charset="0"/>
                <a:cs typeface="Times New Roman" pitchFamily="18" charset="0"/>
              </a:rPr>
              <a:t>(s x a) + (t x b) = </a:t>
            </a:r>
            <a:r>
              <a:rPr lang="en-US" sz="2400" b="1" dirty="0" err="1" smtClean="0">
                <a:solidFill>
                  <a:srgbClr val="C00000"/>
                </a:solidFill>
                <a:latin typeface="Times New Roman" pitchFamily="18" charset="0"/>
                <a:cs typeface="Times New Roman" pitchFamily="18" charset="0"/>
              </a:rPr>
              <a:t>gcd</a:t>
            </a:r>
            <a:r>
              <a:rPr lang="en-US" sz="2400" b="1" dirty="0" smtClean="0">
                <a:solidFill>
                  <a:srgbClr val="C00000"/>
                </a:solidFill>
                <a:latin typeface="Times New Roman" pitchFamily="18" charset="0"/>
                <a:cs typeface="Times New Roman" pitchFamily="18" charset="0"/>
              </a:rPr>
              <a:t> (</a:t>
            </a:r>
            <a:r>
              <a:rPr lang="en-US" sz="2400" b="1" dirty="0" err="1" smtClean="0">
                <a:solidFill>
                  <a:srgbClr val="C00000"/>
                </a:solidFill>
                <a:latin typeface="Times New Roman" pitchFamily="18" charset="0"/>
                <a:cs typeface="Times New Roman" pitchFamily="18" charset="0"/>
              </a:rPr>
              <a:t>a,b</a:t>
            </a:r>
            <a:r>
              <a:rPr lang="en-US" sz="2400" b="1" dirty="0" smtClean="0">
                <a:solidFill>
                  <a:srgbClr val="C00000"/>
                </a:solidFill>
                <a:latin typeface="Times New Roman" pitchFamily="18" charset="0"/>
                <a:cs typeface="Times New Roman" pitchFamily="18" charset="0"/>
              </a:rPr>
              <a:t>)</a:t>
            </a:r>
            <a:endParaRPr lang="en-US" sz="2400" b="1" dirty="0">
              <a:solidFill>
                <a:srgbClr val="C00000"/>
              </a:solidFill>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174EB35F-102C-412E-9E9E-AD64D516541E}" type="slidenum">
              <a:rPr lang="en-IN" smtClean="0"/>
              <a:pPr/>
              <a:t>8</a:t>
            </a:fld>
            <a:endParaRPr lang="en-IN"/>
          </a:p>
        </p:txBody>
      </p:sp>
      <p:pic>
        <p:nvPicPr>
          <p:cNvPr id="2050" name="Picture 2"/>
          <p:cNvPicPr>
            <a:picLocks noChangeAspect="1" noChangeArrowheads="1"/>
          </p:cNvPicPr>
          <p:nvPr/>
        </p:nvPicPr>
        <p:blipFill>
          <a:blip r:embed="rId2"/>
          <a:srcRect/>
          <a:stretch>
            <a:fillRect/>
          </a:stretch>
        </p:blipFill>
        <p:spPr bwMode="auto">
          <a:xfrm>
            <a:off x="1347788" y="1928802"/>
            <a:ext cx="6448425" cy="4786346"/>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Text Box 1"/>
          <p:cNvSpPr txBox="1">
            <a:spLocks noChangeArrowheads="1"/>
          </p:cNvSpPr>
          <p:nvPr/>
        </p:nvSpPr>
        <p:spPr bwMode="auto">
          <a:xfrm>
            <a:off x="457200" y="277813"/>
            <a:ext cx="8229600" cy="1139825"/>
          </a:xfrm>
          <a:prstGeom prst="rect">
            <a:avLst/>
          </a:prstGeom>
          <a:noFill/>
          <a:ln w="9525" cap="flat">
            <a:noFill/>
            <a:round/>
            <a:headEnd/>
            <a:tailEnd/>
          </a:ln>
          <a:effectLst/>
        </p:spPr>
        <p:txBody>
          <a:bodyPr anchor="ctr" anchorCtr="1"/>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4400" dirty="0">
                <a:solidFill>
                  <a:srgbClr val="C00000"/>
                </a:solidFill>
                <a:latin typeface="Arial" pitchFamily="34" charset="0"/>
              </a:rPr>
              <a:t>Shift Rows</a:t>
            </a:r>
          </a:p>
        </p:txBody>
      </p:sp>
      <p:pic>
        <p:nvPicPr>
          <p:cNvPr id="15363" name="Picture 2"/>
          <p:cNvPicPr>
            <a:picLocks noChangeAspect="1" noChangeArrowheads="1"/>
          </p:cNvPicPr>
          <p:nvPr/>
        </p:nvPicPr>
        <p:blipFill>
          <a:blip r:embed="rId3"/>
          <a:srcRect/>
          <a:stretch>
            <a:fillRect/>
          </a:stretch>
        </p:blipFill>
        <p:spPr bwMode="auto">
          <a:xfrm>
            <a:off x="990600" y="1371600"/>
            <a:ext cx="7162800" cy="2349500"/>
          </a:xfrm>
          <a:prstGeom prst="rect">
            <a:avLst/>
          </a:prstGeom>
          <a:noFill/>
          <a:ln w="9525">
            <a:noFill/>
            <a:round/>
            <a:headEnd/>
            <a:tailEnd/>
          </a:ln>
        </p:spPr>
      </p:pic>
      <p:pic>
        <p:nvPicPr>
          <p:cNvPr id="15364" name="Picture 3"/>
          <p:cNvPicPr>
            <a:picLocks noChangeAspect="1" noChangeArrowheads="1"/>
          </p:cNvPicPr>
          <p:nvPr/>
        </p:nvPicPr>
        <p:blipFill>
          <a:blip r:embed="rId4"/>
          <a:srcRect/>
          <a:stretch>
            <a:fillRect/>
          </a:stretch>
        </p:blipFill>
        <p:spPr bwMode="auto">
          <a:xfrm>
            <a:off x="1752600" y="4267200"/>
            <a:ext cx="5524500" cy="1676400"/>
          </a:xfrm>
          <a:prstGeom prst="rect">
            <a:avLst/>
          </a:prstGeom>
          <a:noFill/>
          <a:ln w="9525">
            <a:noFill/>
            <a:round/>
            <a:headEnd/>
            <a:tailEnd/>
          </a:ln>
        </p:spPr>
      </p:pic>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Text Box 1"/>
          <p:cNvSpPr txBox="1">
            <a:spLocks noChangeArrowheads="1"/>
          </p:cNvSpPr>
          <p:nvPr/>
        </p:nvSpPr>
        <p:spPr bwMode="auto">
          <a:xfrm>
            <a:off x="457200" y="277813"/>
            <a:ext cx="8229600" cy="650857"/>
          </a:xfrm>
          <a:prstGeom prst="rect">
            <a:avLst/>
          </a:prstGeom>
          <a:noFill/>
          <a:ln w="9525" cap="flat">
            <a:noFill/>
            <a:round/>
            <a:headEnd/>
            <a:tailEnd/>
          </a:ln>
          <a:effectLst/>
        </p:spPr>
        <p:txBody>
          <a:bodyPr anchor="ctr" anchorCtr="1"/>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4400" dirty="0">
                <a:solidFill>
                  <a:srgbClr val="C00000"/>
                </a:solidFill>
                <a:latin typeface="Arial" pitchFamily="34" charset="0"/>
              </a:rPr>
              <a:t>Mix Columns</a:t>
            </a:r>
          </a:p>
        </p:txBody>
      </p:sp>
      <p:sp>
        <p:nvSpPr>
          <p:cNvPr id="17410" name="Text Box 2"/>
          <p:cNvSpPr txBox="1">
            <a:spLocks noChangeArrowheads="1"/>
          </p:cNvSpPr>
          <p:nvPr/>
        </p:nvSpPr>
        <p:spPr bwMode="auto">
          <a:xfrm>
            <a:off x="457200" y="1142984"/>
            <a:ext cx="8229600" cy="4987941"/>
          </a:xfrm>
          <a:prstGeom prst="rect">
            <a:avLst/>
          </a:prstGeom>
          <a:noFill/>
          <a:ln w="9525" cap="flat">
            <a:noFill/>
            <a:round/>
            <a:headEnd/>
            <a:tailEnd/>
          </a:ln>
          <a:effectLst/>
        </p:spPr>
        <p:txBody>
          <a:bodyPr/>
          <a:lstStyle/>
          <a:p>
            <a:pPr marL="339725" indent="-339725" algn="just">
              <a:spcBef>
                <a:spcPts val="800"/>
              </a:spcBef>
              <a:buClr>
                <a:srgbClr val="5FAFFF"/>
              </a:buClr>
              <a:buSzPct val="80000"/>
              <a:buFont typeface="Wingdings" pitchFamily="2" charset="2"/>
              <a:buChar cha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a:pPr>
            <a:r>
              <a:rPr lang="en-US" sz="2400" dirty="0" err="1" smtClean="0">
                <a:latin typeface="Arial" pitchFamily="34" charset="0"/>
              </a:rPr>
              <a:t>Subbytes</a:t>
            </a:r>
            <a:r>
              <a:rPr lang="en-US" sz="2400" dirty="0" smtClean="0">
                <a:latin typeface="Arial" pitchFamily="34" charset="0"/>
              </a:rPr>
              <a:t> is an </a:t>
            </a:r>
            <a:r>
              <a:rPr lang="en-US" sz="2400" dirty="0" smtClean="0">
                <a:solidFill>
                  <a:srgbClr val="C00000"/>
                </a:solidFill>
                <a:latin typeface="Arial" pitchFamily="34" charset="0"/>
              </a:rPr>
              <a:t>intra-byte</a:t>
            </a:r>
            <a:r>
              <a:rPr lang="en-US" sz="2400" dirty="0" smtClean="0">
                <a:latin typeface="Arial" pitchFamily="34" charset="0"/>
              </a:rPr>
              <a:t> transformation; </a:t>
            </a:r>
            <a:r>
              <a:rPr lang="en-US" sz="2400" dirty="0" err="1" smtClean="0">
                <a:latin typeface="Arial" pitchFamily="34" charset="0"/>
              </a:rPr>
              <a:t>Shiftrow</a:t>
            </a:r>
            <a:r>
              <a:rPr lang="en-US" sz="2400" dirty="0" smtClean="0">
                <a:latin typeface="Arial" pitchFamily="34" charset="0"/>
              </a:rPr>
              <a:t> is an </a:t>
            </a:r>
            <a:r>
              <a:rPr lang="en-US" sz="2400" dirty="0" smtClean="0">
                <a:solidFill>
                  <a:srgbClr val="C00000"/>
                </a:solidFill>
                <a:latin typeface="Arial" pitchFamily="34" charset="0"/>
              </a:rPr>
              <a:t>byte exchange </a:t>
            </a:r>
            <a:r>
              <a:rPr lang="en-US" sz="2400" dirty="0" smtClean="0">
                <a:latin typeface="Arial" pitchFamily="34" charset="0"/>
              </a:rPr>
              <a:t>transformation</a:t>
            </a:r>
          </a:p>
          <a:p>
            <a:pPr marL="339725" indent="-339725" algn="just">
              <a:spcBef>
                <a:spcPts val="800"/>
              </a:spcBef>
              <a:buClr>
                <a:srgbClr val="5FAFFF"/>
              </a:buClr>
              <a:buSzPct val="80000"/>
              <a:buFont typeface="Wingdings" pitchFamily="2" charset="2"/>
              <a:buChar cha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a:pPr>
            <a:r>
              <a:rPr lang="en-US" sz="2400" dirty="0" err="1" smtClean="0">
                <a:solidFill>
                  <a:srgbClr val="C00000"/>
                </a:solidFill>
                <a:latin typeface="Arial" pitchFamily="34" charset="0"/>
              </a:rPr>
              <a:t>Interbyte</a:t>
            </a:r>
            <a:r>
              <a:rPr lang="en-US" sz="2400" dirty="0" smtClean="0">
                <a:latin typeface="Arial" pitchFamily="34" charset="0"/>
              </a:rPr>
              <a:t> transformation is needed each </a:t>
            </a:r>
            <a:r>
              <a:rPr lang="en-US" sz="2400" dirty="0">
                <a:latin typeface="Arial" pitchFamily="34" charset="0"/>
              </a:rPr>
              <a:t>column is processed separately</a:t>
            </a:r>
          </a:p>
          <a:p>
            <a:pPr marL="339725" indent="-339725" algn="just">
              <a:spcBef>
                <a:spcPts val="800"/>
              </a:spcBef>
              <a:buClr>
                <a:srgbClr val="5FAFFF"/>
              </a:buClr>
              <a:buSzPct val="80000"/>
              <a:buFont typeface="Wingdings" pitchFamily="2" charset="2"/>
              <a:buChar cha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a:pPr>
            <a:r>
              <a:rPr lang="en-US" sz="2400" dirty="0">
                <a:latin typeface="Arial" pitchFamily="34" charset="0"/>
              </a:rPr>
              <a:t>each byte is </a:t>
            </a:r>
            <a:r>
              <a:rPr lang="en-US" sz="2400" dirty="0">
                <a:solidFill>
                  <a:srgbClr val="C00000"/>
                </a:solidFill>
                <a:latin typeface="Arial" pitchFamily="34" charset="0"/>
              </a:rPr>
              <a:t>replaced by a value dependent on all 4 bytes in the column</a:t>
            </a:r>
          </a:p>
          <a:p>
            <a:pPr marL="339725" indent="-339725">
              <a:spcBef>
                <a:spcPts val="800"/>
              </a:spcBef>
              <a:buClr>
                <a:srgbClr val="5FAFFF"/>
              </a:buClr>
              <a:buSzPct val="80000"/>
              <a:buFont typeface="Wingdings" pitchFamily="2" charset="2"/>
              <a:buChar cha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a:pPr>
            <a:r>
              <a:rPr lang="en-US" sz="2400" dirty="0">
                <a:solidFill>
                  <a:srgbClr val="C00000"/>
                </a:solidFill>
                <a:latin typeface="Arial" pitchFamily="34" charset="0"/>
              </a:rPr>
              <a:t>effectively a matrix multiplication in GF(2</a:t>
            </a:r>
            <a:r>
              <a:rPr lang="en-US" sz="2400" baseline="30000" dirty="0">
                <a:solidFill>
                  <a:srgbClr val="C00000"/>
                </a:solidFill>
                <a:latin typeface="Arial" pitchFamily="34" charset="0"/>
              </a:rPr>
              <a:t>8</a:t>
            </a:r>
            <a:r>
              <a:rPr lang="en-US" sz="2400" dirty="0">
                <a:solidFill>
                  <a:srgbClr val="C00000"/>
                </a:solidFill>
                <a:latin typeface="Arial" pitchFamily="34" charset="0"/>
              </a:rPr>
              <a:t>) using prime poly m(x) =x</a:t>
            </a:r>
            <a:r>
              <a:rPr lang="en-US" sz="2400" baseline="30000" dirty="0">
                <a:solidFill>
                  <a:srgbClr val="C00000"/>
                </a:solidFill>
                <a:latin typeface="Arial" pitchFamily="34" charset="0"/>
              </a:rPr>
              <a:t>8</a:t>
            </a:r>
            <a:r>
              <a:rPr lang="en-US" sz="2400" dirty="0">
                <a:solidFill>
                  <a:srgbClr val="C00000"/>
                </a:solidFill>
                <a:latin typeface="Arial" pitchFamily="34" charset="0"/>
              </a:rPr>
              <a:t>+x</a:t>
            </a:r>
            <a:r>
              <a:rPr lang="en-US" sz="2400" baseline="30000" dirty="0">
                <a:solidFill>
                  <a:srgbClr val="C00000"/>
                </a:solidFill>
                <a:latin typeface="Arial" pitchFamily="34" charset="0"/>
              </a:rPr>
              <a:t>4</a:t>
            </a:r>
            <a:r>
              <a:rPr lang="en-US" sz="2400" dirty="0">
                <a:solidFill>
                  <a:srgbClr val="C00000"/>
                </a:solidFill>
                <a:latin typeface="Arial" pitchFamily="34" charset="0"/>
              </a:rPr>
              <a:t>+x</a:t>
            </a:r>
            <a:r>
              <a:rPr lang="en-US" sz="2400" baseline="30000" dirty="0">
                <a:solidFill>
                  <a:srgbClr val="C00000"/>
                </a:solidFill>
                <a:latin typeface="Arial" pitchFamily="34" charset="0"/>
              </a:rPr>
              <a:t>3</a:t>
            </a:r>
            <a:r>
              <a:rPr lang="en-US" sz="2400" dirty="0">
                <a:solidFill>
                  <a:srgbClr val="C00000"/>
                </a:solidFill>
                <a:latin typeface="Arial" pitchFamily="34" charset="0"/>
              </a:rPr>
              <a:t>+x+1</a:t>
            </a:r>
          </a:p>
        </p:txBody>
      </p:sp>
      <p:pic>
        <p:nvPicPr>
          <p:cNvPr id="16388" name="Picture 3"/>
          <p:cNvPicPr>
            <a:picLocks noChangeAspect="1" noChangeArrowheads="1"/>
          </p:cNvPicPr>
          <p:nvPr/>
        </p:nvPicPr>
        <p:blipFill>
          <a:blip r:embed="rId3"/>
          <a:srcRect/>
          <a:stretch>
            <a:fillRect/>
          </a:stretch>
        </p:blipFill>
        <p:spPr bwMode="auto">
          <a:xfrm>
            <a:off x="900113" y="4508500"/>
            <a:ext cx="7200900" cy="1612900"/>
          </a:xfrm>
          <a:prstGeom prst="rect">
            <a:avLst/>
          </a:prstGeom>
          <a:noFill/>
          <a:ln w="9525">
            <a:noFill/>
            <a:round/>
            <a:headEnd/>
            <a:tailEnd/>
          </a:ln>
        </p:spPr>
      </p:pic>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ext Box 1"/>
          <p:cNvSpPr txBox="1">
            <a:spLocks noChangeArrowheads="1"/>
          </p:cNvSpPr>
          <p:nvPr/>
        </p:nvSpPr>
        <p:spPr bwMode="auto">
          <a:xfrm>
            <a:off x="457200" y="277813"/>
            <a:ext cx="8229600" cy="1139825"/>
          </a:xfrm>
          <a:prstGeom prst="rect">
            <a:avLst/>
          </a:prstGeom>
          <a:noFill/>
          <a:ln w="9525" cap="flat">
            <a:noFill/>
            <a:round/>
            <a:headEnd/>
            <a:tailEnd/>
          </a:ln>
          <a:effectLst/>
        </p:spPr>
        <p:txBody>
          <a:bodyPr anchor="ctr" anchorCtr="1"/>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4400" dirty="0">
                <a:solidFill>
                  <a:srgbClr val="C00000"/>
                </a:solidFill>
                <a:latin typeface="Arial" pitchFamily="34" charset="0"/>
              </a:rPr>
              <a:t>Mix Columns</a:t>
            </a:r>
          </a:p>
        </p:txBody>
      </p:sp>
      <p:pic>
        <p:nvPicPr>
          <p:cNvPr id="17411" name="Picture 2"/>
          <p:cNvPicPr>
            <a:picLocks noChangeAspect="1" noChangeArrowheads="1"/>
          </p:cNvPicPr>
          <p:nvPr/>
        </p:nvPicPr>
        <p:blipFill>
          <a:blip r:embed="rId3"/>
          <a:srcRect/>
          <a:stretch>
            <a:fillRect/>
          </a:stretch>
        </p:blipFill>
        <p:spPr bwMode="auto">
          <a:xfrm>
            <a:off x="992188" y="1554163"/>
            <a:ext cx="7162800" cy="3746500"/>
          </a:xfrm>
          <a:prstGeom prst="rect">
            <a:avLst/>
          </a:prstGeom>
          <a:noFill/>
          <a:ln w="9525">
            <a:noFill/>
            <a:round/>
            <a:headEnd/>
            <a:tailEnd/>
          </a:ln>
        </p:spPr>
      </p:pic>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Text Box 1"/>
          <p:cNvSpPr txBox="1">
            <a:spLocks noChangeArrowheads="1"/>
          </p:cNvSpPr>
          <p:nvPr/>
        </p:nvSpPr>
        <p:spPr bwMode="auto">
          <a:xfrm>
            <a:off x="457200" y="277813"/>
            <a:ext cx="8229600" cy="1139825"/>
          </a:xfrm>
          <a:prstGeom prst="rect">
            <a:avLst/>
          </a:prstGeom>
          <a:noFill/>
          <a:ln w="9525" cap="flat">
            <a:noFill/>
            <a:round/>
            <a:headEnd/>
            <a:tailEnd/>
          </a:ln>
          <a:effectLst/>
        </p:spPr>
        <p:txBody>
          <a:bodyPr anchor="ctr" anchorCtr="1"/>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AU" sz="4400" dirty="0">
                <a:solidFill>
                  <a:srgbClr val="C00000"/>
                </a:solidFill>
                <a:latin typeface="Arial" pitchFamily="34" charset="0"/>
              </a:rPr>
              <a:t>Mix Columns Example</a:t>
            </a:r>
          </a:p>
        </p:txBody>
      </p:sp>
      <p:pic>
        <p:nvPicPr>
          <p:cNvPr id="18435" name="Picture 2"/>
          <p:cNvPicPr>
            <a:picLocks noChangeAspect="1" noChangeArrowheads="1"/>
          </p:cNvPicPr>
          <p:nvPr/>
        </p:nvPicPr>
        <p:blipFill>
          <a:blip r:embed="rId3"/>
          <a:srcRect/>
          <a:stretch>
            <a:fillRect/>
          </a:stretch>
        </p:blipFill>
        <p:spPr bwMode="auto">
          <a:xfrm>
            <a:off x="1828800" y="1524000"/>
            <a:ext cx="5581650" cy="1714500"/>
          </a:xfrm>
          <a:prstGeom prst="rect">
            <a:avLst/>
          </a:prstGeom>
          <a:noFill/>
          <a:ln w="9525">
            <a:noFill/>
            <a:round/>
            <a:headEnd/>
            <a:tailEnd/>
          </a:ln>
        </p:spPr>
      </p:pic>
      <p:pic>
        <p:nvPicPr>
          <p:cNvPr id="18436" name="Picture 3"/>
          <p:cNvPicPr>
            <a:picLocks noChangeAspect="1" noChangeArrowheads="1"/>
          </p:cNvPicPr>
          <p:nvPr/>
        </p:nvPicPr>
        <p:blipFill>
          <a:blip r:embed="rId4"/>
          <a:srcRect/>
          <a:stretch>
            <a:fillRect/>
          </a:stretch>
        </p:blipFill>
        <p:spPr bwMode="auto">
          <a:xfrm>
            <a:off x="914400" y="3810000"/>
            <a:ext cx="7429500" cy="2114550"/>
          </a:xfrm>
          <a:prstGeom prst="rect">
            <a:avLst/>
          </a:prstGeom>
          <a:noFill/>
          <a:ln w="9525">
            <a:noFill/>
            <a:round/>
            <a:headEnd/>
            <a:tailEnd/>
          </a:ln>
        </p:spPr>
      </p:pic>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Text Box 1"/>
          <p:cNvSpPr txBox="1">
            <a:spLocks noChangeArrowheads="1"/>
          </p:cNvSpPr>
          <p:nvPr/>
        </p:nvSpPr>
        <p:spPr bwMode="auto">
          <a:xfrm>
            <a:off x="457200" y="277813"/>
            <a:ext cx="8229600" cy="1139825"/>
          </a:xfrm>
          <a:prstGeom prst="rect">
            <a:avLst/>
          </a:prstGeom>
          <a:noFill/>
          <a:ln w="9525" cap="flat">
            <a:noFill/>
            <a:round/>
            <a:headEnd/>
            <a:tailEnd/>
          </a:ln>
          <a:effectLst/>
        </p:spPr>
        <p:txBody>
          <a:bodyPr anchor="ctr" anchorCtr="1"/>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4400" dirty="0">
                <a:solidFill>
                  <a:srgbClr val="C00000"/>
                </a:solidFill>
                <a:latin typeface="Arial" pitchFamily="34" charset="0"/>
              </a:rPr>
              <a:t>AES Arithmetic</a:t>
            </a:r>
          </a:p>
        </p:txBody>
      </p:sp>
      <p:sp>
        <p:nvSpPr>
          <p:cNvPr id="20482" name="Text Box 2"/>
          <p:cNvSpPr txBox="1">
            <a:spLocks noChangeArrowheads="1"/>
          </p:cNvSpPr>
          <p:nvPr/>
        </p:nvSpPr>
        <p:spPr bwMode="auto">
          <a:xfrm>
            <a:off x="457200" y="1676400"/>
            <a:ext cx="8458200" cy="4454525"/>
          </a:xfrm>
          <a:prstGeom prst="rect">
            <a:avLst/>
          </a:prstGeom>
          <a:noFill/>
          <a:ln w="9525" cap="flat">
            <a:noFill/>
            <a:round/>
            <a:headEnd/>
            <a:tailEnd/>
          </a:ln>
          <a:effectLst/>
        </p:spPr>
        <p:txBody>
          <a:bodyPr/>
          <a:lstStyle/>
          <a:p>
            <a:pPr marL="339725" indent="-339725" algn="just">
              <a:spcBef>
                <a:spcPts val="800"/>
              </a:spcBef>
              <a:buClr>
                <a:srgbClr val="5FAFFF"/>
              </a:buClr>
              <a:buSzPct val="80000"/>
              <a:buFont typeface="Wingdings" pitchFamily="2" charset="2"/>
              <a:buChar cha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a:pPr>
            <a:r>
              <a:rPr lang="en-US" sz="2600" dirty="0">
                <a:latin typeface="Arial" pitchFamily="34" charset="0"/>
              </a:rPr>
              <a:t>uses arithmetic in the finite field GF(2</a:t>
            </a:r>
            <a:r>
              <a:rPr lang="en-US" sz="2600" baseline="30000" dirty="0">
                <a:latin typeface="Arial" pitchFamily="34" charset="0"/>
              </a:rPr>
              <a:t>8</a:t>
            </a:r>
            <a:r>
              <a:rPr lang="en-US" sz="2600" dirty="0" smtClean="0">
                <a:latin typeface="Arial" pitchFamily="34" charset="0"/>
              </a:rPr>
              <a:t>) with </a:t>
            </a:r>
            <a:r>
              <a:rPr lang="en-US" sz="2600" dirty="0">
                <a:latin typeface="Arial" pitchFamily="34" charset="0"/>
              </a:rPr>
              <a:t>irreducible </a:t>
            </a:r>
            <a:r>
              <a:rPr lang="en-US" sz="2600" dirty="0" smtClean="0">
                <a:latin typeface="Arial" pitchFamily="34" charset="0"/>
              </a:rPr>
              <a:t>polynomial </a:t>
            </a:r>
            <a:r>
              <a:rPr lang="en-US" sz="2600" i="1" dirty="0" smtClean="0">
                <a:latin typeface="Courier New" pitchFamily="49" charset="0"/>
                <a:cs typeface="Courier New" pitchFamily="49" charset="0"/>
              </a:rPr>
              <a:t>m(x</a:t>
            </a:r>
            <a:r>
              <a:rPr lang="en-US" sz="2600" i="1" dirty="0">
                <a:latin typeface="Courier New" pitchFamily="49" charset="0"/>
                <a:cs typeface="Courier New" pitchFamily="49" charset="0"/>
              </a:rPr>
              <a:t>) = x</a:t>
            </a:r>
            <a:r>
              <a:rPr lang="en-US" sz="2600" i="1" baseline="30000" dirty="0">
                <a:latin typeface="Courier New" pitchFamily="49" charset="0"/>
                <a:cs typeface="Courier New" pitchFamily="49" charset="0"/>
              </a:rPr>
              <a:t>8</a:t>
            </a:r>
            <a:r>
              <a:rPr lang="en-US" sz="2600" i="1" dirty="0">
                <a:latin typeface="Courier New" pitchFamily="49" charset="0"/>
                <a:cs typeface="Courier New" pitchFamily="49" charset="0"/>
              </a:rPr>
              <a:t> + x</a:t>
            </a:r>
            <a:r>
              <a:rPr lang="en-US" sz="2600" i="1" baseline="30000" dirty="0">
                <a:latin typeface="Courier New" pitchFamily="49" charset="0"/>
                <a:cs typeface="Courier New" pitchFamily="49" charset="0"/>
              </a:rPr>
              <a:t>4</a:t>
            </a:r>
            <a:r>
              <a:rPr lang="en-US" sz="2600" i="1" dirty="0">
                <a:latin typeface="Courier New" pitchFamily="49" charset="0"/>
                <a:cs typeface="Courier New" pitchFamily="49" charset="0"/>
              </a:rPr>
              <a:t> + x</a:t>
            </a:r>
            <a:r>
              <a:rPr lang="en-US" sz="2600" i="1" baseline="30000" dirty="0">
                <a:latin typeface="Courier New" pitchFamily="49" charset="0"/>
                <a:cs typeface="Courier New" pitchFamily="49" charset="0"/>
              </a:rPr>
              <a:t>3</a:t>
            </a:r>
            <a:r>
              <a:rPr lang="en-US" sz="2600" i="1" dirty="0">
                <a:latin typeface="Courier New" pitchFamily="49" charset="0"/>
                <a:cs typeface="Courier New" pitchFamily="49" charset="0"/>
              </a:rPr>
              <a:t> + x + </a:t>
            </a:r>
            <a:r>
              <a:rPr lang="en-US" sz="2600" i="1" dirty="0" smtClean="0">
                <a:latin typeface="Courier New" pitchFamily="49" charset="0"/>
                <a:cs typeface="Courier New" pitchFamily="49" charset="0"/>
              </a:rPr>
              <a:t>1 </a:t>
            </a:r>
            <a:r>
              <a:rPr lang="en-US" sz="2600" dirty="0" smtClean="0">
                <a:latin typeface="Arial" pitchFamily="34" charset="0"/>
                <a:cs typeface="Courier New" pitchFamily="49" charset="0"/>
              </a:rPr>
              <a:t>which </a:t>
            </a:r>
            <a:r>
              <a:rPr lang="en-US" sz="2600" dirty="0">
                <a:latin typeface="Arial" pitchFamily="34" charset="0"/>
                <a:cs typeface="Courier New" pitchFamily="49" charset="0"/>
              </a:rPr>
              <a:t>is </a:t>
            </a:r>
            <a:r>
              <a:rPr lang="en-US" sz="2600" dirty="0">
                <a:latin typeface="Courier New" pitchFamily="49" charset="0"/>
                <a:cs typeface="Courier New" pitchFamily="49" charset="0"/>
              </a:rPr>
              <a:t>(100011011) </a:t>
            </a:r>
            <a:r>
              <a:rPr lang="en-US" sz="2600" dirty="0">
                <a:latin typeface="Arial" pitchFamily="34" charset="0"/>
                <a:cs typeface="Courier New" pitchFamily="49" charset="0"/>
              </a:rPr>
              <a:t>or </a:t>
            </a:r>
            <a:r>
              <a:rPr lang="en-US" sz="2600" dirty="0">
                <a:latin typeface="Courier New" pitchFamily="49" charset="0"/>
                <a:cs typeface="Courier New" pitchFamily="49" charset="0"/>
              </a:rPr>
              <a:t>{11b</a:t>
            </a:r>
            <a:r>
              <a:rPr lang="en-US" sz="2600" dirty="0" smtClean="0">
                <a:latin typeface="Courier New" pitchFamily="49" charset="0"/>
                <a:cs typeface="Courier New" pitchFamily="49" charset="0"/>
              </a:rPr>
              <a:t>}</a:t>
            </a:r>
            <a:r>
              <a:rPr lang="en-US" sz="2600" i="1" dirty="0" smtClean="0">
                <a:latin typeface="Arial" pitchFamily="34" charset="0"/>
              </a:rPr>
              <a:t> </a:t>
            </a:r>
            <a:r>
              <a:rPr lang="en-US" sz="2600" dirty="0">
                <a:latin typeface="Arial" pitchFamily="34" charset="0"/>
              </a:rPr>
              <a:t>e.g. </a:t>
            </a:r>
          </a:p>
          <a:p>
            <a:pPr lvl="1" indent="-282575" algn="just">
              <a:spcBef>
                <a:spcPts val="700"/>
              </a:spcBef>
              <a:buClrTx/>
              <a:buSzPct val="50000"/>
              <a:buFontTx/>
              <a:buNone/>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a:pPr>
            <a:r>
              <a:rPr lang="en-US" sz="2600" dirty="0" smtClean="0">
                <a:latin typeface="Arial" pitchFamily="34" charset="0"/>
              </a:rPr>
              <a:t>	{</a:t>
            </a:r>
            <a:r>
              <a:rPr lang="en-US" sz="2600" dirty="0">
                <a:latin typeface="Arial" pitchFamily="34" charset="0"/>
              </a:rPr>
              <a:t>02} • {87} mod {11b} = (1 0000 1110) mod {11b}</a:t>
            </a:r>
          </a:p>
          <a:p>
            <a:pPr lvl="1" indent="-282575" algn="just">
              <a:spcBef>
                <a:spcPts val="700"/>
              </a:spcBef>
              <a:buClrTx/>
              <a:buSzPct val="50000"/>
              <a:buFontTx/>
              <a:buNone/>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a:pPr>
            <a:r>
              <a:rPr lang="en-US" sz="2600" dirty="0">
                <a:latin typeface="Arial" pitchFamily="34" charset="0"/>
              </a:rPr>
              <a:t>= (1 0000 1110) </a:t>
            </a:r>
            <a:r>
              <a:rPr lang="en-US" sz="2600" dirty="0" err="1">
                <a:latin typeface="Arial" pitchFamily="34" charset="0"/>
              </a:rPr>
              <a:t>xor</a:t>
            </a:r>
            <a:r>
              <a:rPr lang="en-US" sz="2600" dirty="0">
                <a:latin typeface="Arial" pitchFamily="34" charset="0"/>
              </a:rPr>
              <a:t> (1 0001 1011) = (0001 0101)</a:t>
            </a:r>
          </a:p>
          <a:p>
            <a:pPr marL="341313" indent="-339725">
              <a:spcBef>
                <a:spcPts val="800"/>
              </a:spcBef>
              <a:buClrTx/>
              <a:buSzPct val="80000"/>
              <a:buFontTx/>
              <a:buNone/>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a:pPr>
            <a:endParaRPr lang="en-US" sz="2800" dirty="0">
              <a:solidFill>
                <a:srgbClr val="FFFFFF"/>
              </a:solidFill>
              <a:effectLst>
                <a:outerShdw blurRad="38100" dist="38100" dir="2700000" algn="tl">
                  <a:srgbClr val="000000"/>
                </a:outerShdw>
              </a:effectLst>
              <a:latin typeface="Arial" pitchFamily="34" charset="0"/>
            </a:endParaRP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Text Box 1"/>
          <p:cNvSpPr txBox="1">
            <a:spLocks noChangeArrowheads="1"/>
          </p:cNvSpPr>
          <p:nvPr/>
        </p:nvSpPr>
        <p:spPr bwMode="auto">
          <a:xfrm>
            <a:off x="457200" y="277813"/>
            <a:ext cx="8229600" cy="1139825"/>
          </a:xfrm>
          <a:prstGeom prst="rect">
            <a:avLst/>
          </a:prstGeom>
          <a:noFill/>
          <a:ln w="9525" cap="flat">
            <a:noFill/>
            <a:round/>
            <a:headEnd/>
            <a:tailEnd/>
          </a:ln>
          <a:effectLst/>
        </p:spPr>
        <p:txBody>
          <a:bodyPr anchor="ctr" anchorCtr="1"/>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4400" b="1">
                <a:solidFill>
                  <a:srgbClr val="D9D9FF"/>
                </a:solidFill>
                <a:effectLst>
                  <a:outerShdw blurRad="38100" dist="38100" dir="2700000" algn="tl">
                    <a:srgbClr val="000000"/>
                  </a:outerShdw>
                </a:effectLst>
                <a:latin typeface="Arial" pitchFamily="34" charset="0"/>
              </a:rPr>
              <a:t>Mix Columns</a:t>
            </a:r>
          </a:p>
        </p:txBody>
      </p:sp>
      <p:sp>
        <p:nvSpPr>
          <p:cNvPr id="21506" name="Text Box 2"/>
          <p:cNvSpPr txBox="1">
            <a:spLocks noChangeArrowheads="1"/>
          </p:cNvSpPr>
          <p:nvPr/>
        </p:nvSpPr>
        <p:spPr bwMode="auto">
          <a:xfrm>
            <a:off x="457200" y="1524000"/>
            <a:ext cx="8229600" cy="5422900"/>
          </a:xfrm>
          <a:prstGeom prst="rect">
            <a:avLst/>
          </a:prstGeom>
          <a:noFill/>
          <a:ln w="9525" cap="flat">
            <a:noFill/>
            <a:round/>
            <a:headEnd/>
            <a:tailEnd/>
          </a:ln>
          <a:effectLst/>
        </p:spPr>
        <p:txBody>
          <a:bodyPr/>
          <a:lstStyle/>
          <a:p>
            <a:pPr marL="339725" indent="-339725" algn="just">
              <a:spcBef>
                <a:spcPts val="700"/>
              </a:spcBef>
              <a:buClr>
                <a:srgbClr val="5FAFFF"/>
              </a:buClr>
              <a:buSzPct val="80000"/>
              <a:buFont typeface="Wingdings" pitchFamily="2" charset="2"/>
              <a:buChar cha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a:pPr>
            <a:r>
              <a:rPr lang="en-US" sz="2800" dirty="0">
                <a:latin typeface="Arial" pitchFamily="34" charset="0"/>
              </a:rPr>
              <a:t>can express each </a:t>
            </a:r>
            <a:r>
              <a:rPr lang="en-US" sz="2800" dirty="0" smtClean="0">
                <a:latin typeface="Arial" pitchFamily="34" charset="0"/>
              </a:rPr>
              <a:t>column </a:t>
            </a:r>
            <a:r>
              <a:rPr lang="en-US" sz="2800" dirty="0">
                <a:latin typeface="Arial" pitchFamily="34" charset="0"/>
              </a:rPr>
              <a:t>as 4 equations</a:t>
            </a:r>
          </a:p>
          <a:p>
            <a:pPr marL="739775" lvl="1" indent="-282575" algn="just">
              <a:spcBef>
                <a:spcPts val="600"/>
              </a:spcBef>
              <a:buClr>
                <a:srgbClr val="D9D9FF"/>
              </a:buClr>
              <a:buSzPct val="50000"/>
              <a:buFont typeface="Wingdings" pitchFamily="2" charset="2"/>
              <a:buChar cha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a:pPr>
            <a:r>
              <a:rPr lang="en-US" dirty="0">
                <a:latin typeface="Arial" pitchFamily="34" charset="0"/>
              </a:rPr>
              <a:t>to derive each new byte in </a:t>
            </a:r>
            <a:r>
              <a:rPr lang="en-US" dirty="0" err="1">
                <a:latin typeface="Arial" pitchFamily="34" charset="0"/>
              </a:rPr>
              <a:t>col</a:t>
            </a:r>
            <a:endParaRPr lang="en-US" dirty="0">
              <a:latin typeface="Arial" pitchFamily="34" charset="0"/>
            </a:endParaRPr>
          </a:p>
          <a:p>
            <a:pPr marL="339725" indent="-339725" algn="just">
              <a:spcBef>
                <a:spcPts val="700"/>
              </a:spcBef>
              <a:buClr>
                <a:srgbClr val="5FAFFF"/>
              </a:buClr>
              <a:buSzPct val="80000"/>
              <a:buFont typeface="Wingdings" pitchFamily="2" charset="2"/>
              <a:buChar cha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a:pPr>
            <a:r>
              <a:rPr lang="en-US" sz="2800" dirty="0">
                <a:latin typeface="Arial" pitchFamily="34" charset="0"/>
              </a:rPr>
              <a:t>decryption requires use of inverse matrix</a:t>
            </a:r>
          </a:p>
          <a:p>
            <a:pPr marL="739775" lvl="1" indent="-282575" algn="just">
              <a:spcBef>
                <a:spcPts val="600"/>
              </a:spcBef>
              <a:buClr>
                <a:srgbClr val="D9D9FF"/>
              </a:buClr>
              <a:buSzPct val="50000"/>
              <a:buFont typeface="Wingdings" pitchFamily="2" charset="2"/>
              <a:buChar cha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a:pPr>
            <a:r>
              <a:rPr lang="en-US" dirty="0">
                <a:latin typeface="Arial" pitchFamily="34" charset="0"/>
              </a:rPr>
              <a:t>with larger coefficients, hence a little harder</a:t>
            </a:r>
          </a:p>
          <a:p>
            <a:pPr marL="339725" indent="-339725" algn="just">
              <a:spcBef>
                <a:spcPts val="700"/>
              </a:spcBef>
              <a:buClr>
                <a:srgbClr val="5FAFFF"/>
              </a:buClr>
              <a:buSzPct val="80000"/>
              <a:buFont typeface="Wingdings" pitchFamily="2" charset="2"/>
              <a:buChar cha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a:pPr>
            <a:r>
              <a:rPr lang="en-US" sz="2800" dirty="0">
                <a:latin typeface="Arial" pitchFamily="34" charset="0"/>
              </a:rPr>
              <a:t>have an alternate </a:t>
            </a:r>
            <a:r>
              <a:rPr lang="en-US" sz="2800" dirty="0" err="1">
                <a:latin typeface="Arial" pitchFamily="34" charset="0"/>
              </a:rPr>
              <a:t>characterisation</a:t>
            </a:r>
            <a:r>
              <a:rPr lang="en-US" sz="2800" dirty="0">
                <a:latin typeface="Arial" pitchFamily="34" charset="0"/>
              </a:rPr>
              <a:t> </a:t>
            </a:r>
          </a:p>
          <a:p>
            <a:pPr marL="739775" lvl="1" indent="-282575" algn="just">
              <a:spcBef>
                <a:spcPts val="600"/>
              </a:spcBef>
              <a:buClr>
                <a:srgbClr val="D9D9FF"/>
              </a:buClr>
              <a:buSzPct val="50000"/>
              <a:buFont typeface="Wingdings" pitchFamily="2" charset="2"/>
              <a:buChar cha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a:pPr>
            <a:r>
              <a:rPr lang="en-US" dirty="0">
                <a:latin typeface="Arial" pitchFamily="34" charset="0"/>
              </a:rPr>
              <a:t>each column a 4-term polynomial</a:t>
            </a:r>
          </a:p>
          <a:p>
            <a:pPr marL="739775" lvl="1" indent="-282575" algn="just">
              <a:spcBef>
                <a:spcPts val="600"/>
              </a:spcBef>
              <a:buClr>
                <a:srgbClr val="D9D9FF"/>
              </a:buClr>
              <a:buSzPct val="50000"/>
              <a:buFont typeface="Wingdings" pitchFamily="2" charset="2"/>
              <a:buChar cha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a:pPr>
            <a:r>
              <a:rPr lang="en-US" dirty="0">
                <a:latin typeface="Arial" pitchFamily="34" charset="0"/>
              </a:rPr>
              <a:t>with coefficients in GF(2</a:t>
            </a:r>
            <a:r>
              <a:rPr lang="en-US" baseline="30000" dirty="0">
                <a:latin typeface="Arial" pitchFamily="34" charset="0"/>
              </a:rPr>
              <a:t>8</a:t>
            </a:r>
            <a:r>
              <a:rPr lang="en-US" dirty="0">
                <a:latin typeface="Arial" pitchFamily="34" charset="0"/>
              </a:rPr>
              <a:t>) </a:t>
            </a:r>
          </a:p>
          <a:p>
            <a:pPr marL="739775" lvl="1" indent="-282575" algn="just">
              <a:spcBef>
                <a:spcPts val="600"/>
              </a:spcBef>
              <a:buClr>
                <a:srgbClr val="D9D9FF"/>
              </a:buClr>
              <a:buSzPct val="50000"/>
              <a:buFont typeface="Wingdings" pitchFamily="2" charset="2"/>
              <a:buChar cha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a:pPr>
            <a:r>
              <a:rPr lang="en-US" dirty="0">
                <a:latin typeface="Arial" pitchFamily="34" charset="0"/>
              </a:rPr>
              <a:t>and polynomials multiplied modulo (x</a:t>
            </a:r>
            <a:r>
              <a:rPr lang="en-US" baseline="30000" dirty="0">
                <a:latin typeface="Arial" pitchFamily="34" charset="0"/>
              </a:rPr>
              <a:t>4</a:t>
            </a:r>
            <a:r>
              <a:rPr lang="en-US" dirty="0">
                <a:latin typeface="Arial" pitchFamily="34" charset="0"/>
              </a:rPr>
              <a:t>+1)</a:t>
            </a:r>
          </a:p>
          <a:p>
            <a:pPr marL="341313" indent="-339725">
              <a:spcBef>
                <a:spcPts val="800"/>
              </a:spcBef>
              <a:buClrTx/>
              <a:buSzPct val="80000"/>
              <a:buFontTx/>
              <a:buNone/>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a:pPr>
            <a:endParaRPr lang="en-US" sz="3200" dirty="0">
              <a:solidFill>
                <a:srgbClr val="FFFFFF"/>
              </a:solidFill>
              <a:effectLst>
                <a:outerShdw blurRad="38100" dist="38100" dir="2700000" algn="tl">
                  <a:srgbClr val="000000"/>
                </a:outerShdw>
              </a:effectLst>
              <a:latin typeface="Arial" pitchFamily="34" charset="0"/>
            </a:endParaRP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Text Box 1"/>
          <p:cNvSpPr txBox="1">
            <a:spLocks noChangeArrowheads="1"/>
          </p:cNvSpPr>
          <p:nvPr/>
        </p:nvSpPr>
        <p:spPr bwMode="auto">
          <a:xfrm>
            <a:off x="457200" y="277813"/>
            <a:ext cx="8229600" cy="1139825"/>
          </a:xfrm>
          <a:prstGeom prst="rect">
            <a:avLst/>
          </a:prstGeom>
          <a:noFill/>
          <a:ln w="9525" cap="flat">
            <a:noFill/>
            <a:round/>
            <a:headEnd/>
            <a:tailEnd/>
          </a:ln>
          <a:effectLst/>
        </p:spPr>
        <p:txBody>
          <a:bodyPr anchor="ctr" anchorCtr="1"/>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4400" dirty="0">
                <a:solidFill>
                  <a:srgbClr val="C00000"/>
                </a:solidFill>
                <a:latin typeface="Arial" pitchFamily="34" charset="0"/>
              </a:rPr>
              <a:t>Add Round Key</a:t>
            </a:r>
          </a:p>
        </p:txBody>
      </p:sp>
      <p:pic>
        <p:nvPicPr>
          <p:cNvPr id="22531" name="Picture 2"/>
          <p:cNvPicPr>
            <a:picLocks noChangeAspect="1" noChangeArrowheads="1"/>
          </p:cNvPicPr>
          <p:nvPr/>
        </p:nvPicPr>
        <p:blipFill>
          <a:blip r:embed="rId3"/>
          <a:srcRect/>
          <a:stretch>
            <a:fillRect/>
          </a:stretch>
        </p:blipFill>
        <p:spPr bwMode="auto">
          <a:xfrm>
            <a:off x="1143000" y="1357298"/>
            <a:ext cx="7010400" cy="1500198"/>
          </a:xfrm>
          <a:prstGeom prst="rect">
            <a:avLst/>
          </a:prstGeom>
          <a:noFill/>
          <a:ln w="9525">
            <a:noFill/>
            <a:round/>
            <a:headEnd/>
            <a:tailEnd/>
          </a:ln>
        </p:spPr>
      </p:pic>
      <p:sp>
        <p:nvSpPr>
          <p:cNvPr id="4" name="TextBox 3"/>
          <p:cNvSpPr txBox="1"/>
          <p:nvPr/>
        </p:nvSpPr>
        <p:spPr>
          <a:xfrm>
            <a:off x="357158" y="3571876"/>
            <a:ext cx="7587398" cy="830997"/>
          </a:xfrm>
          <a:prstGeom prst="rect">
            <a:avLst/>
          </a:prstGeom>
          <a:noFill/>
        </p:spPr>
        <p:txBody>
          <a:bodyPr wrap="none" rtlCol="0">
            <a:spAutoFit/>
          </a:bodyPr>
          <a:lstStyle/>
          <a:p>
            <a:pPr algn="just"/>
            <a:r>
              <a:rPr lang="en-IN" sz="2400" dirty="0" smtClean="0">
                <a:solidFill>
                  <a:srgbClr val="C00000"/>
                </a:solidFill>
              </a:rPr>
              <a:t>It’s practically XOR </a:t>
            </a:r>
            <a:r>
              <a:rPr lang="en-IN" sz="2400" dirty="0" err="1" smtClean="0">
                <a:solidFill>
                  <a:srgbClr val="C00000"/>
                </a:solidFill>
              </a:rPr>
              <a:t>ing</a:t>
            </a:r>
            <a:r>
              <a:rPr lang="en-IN" sz="2400" dirty="0" smtClean="0">
                <a:solidFill>
                  <a:srgbClr val="C00000"/>
                </a:solidFill>
              </a:rPr>
              <a:t> of each column of the state with the </a:t>
            </a:r>
          </a:p>
          <a:p>
            <a:pPr algn="just"/>
            <a:r>
              <a:rPr lang="en-IN" sz="2400" dirty="0" smtClean="0">
                <a:solidFill>
                  <a:srgbClr val="C00000"/>
                </a:solidFill>
              </a:rPr>
              <a:t>corresponding key word.</a:t>
            </a:r>
            <a:endParaRPr lang="en-IN" sz="2400" dirty="0">
              <a:solidFill>
                <a:srgbClr val="C00000"/>
              </a:solidFill>
            </a:endParaRP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Text Box 1"/>
          <p:cNvSpPr txBox="1">
            <a:spLocks noChangeArrowheads="1"/>
          </p:cNvSpPr>
          <p:nvPr/>
        </p:nvSpPr>
        <p:spPr bwMode="auto">
          <a:xfrm>
            <a:off x="457200" y="277813"/>
            <a:ext cx="8229600" cy="365105"/>
          </a:xfrm>
          <a:prstGeom prst="rect">
            <a:avLst/>
          </a:prstGeom>
          <a:noFill/>
          <a:ln w="9525" cap="flat">
            <a:noFill/>
            <a:round/>
            <a:headEnd/>
            <a:tailEnd/>
          </a:ln>
          <a:effectLst/>
        </p:spPr>
        <p:txBody>
          <a:bodyPr anchor="ctr" anchorCtr="1"/>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4400" dirty="0">
                <a:solidFill>
                  <a:srgbClr val="C00000"/>
                </a:solidFill>
                <a:latin typeface="Arial" pitchFamily="34" charset="0"/>
              </a:rPr>
              <a:t>AES Key Expansion</a:t>
            </a:r>
          </a:p>
        </p:txBody>
      </p:sp>
      <p:sp>
        <p:nvSpPr>
          <p:cNvPr id="25602" name="Text Box 2"/>
          <p:cNvSpPr txBox="1">
            <a:spLocks noChangeArrowheads="1"/>
          </p:cNvSpPr>
          <p:nvPr/>
        </p:nvSpPr>
        <p:spPr bwMode="auto">
          <a:xfrm>
            <a:off x="457200" y="928670"/>
            <a:ext cx="8229600" cy="5202255"/>
          </a:xfrm>
          <a:prstGeom prst="rect">
            <a:avLst/>
          </a:prstGeom>
          <a:noFill/>
          <a:ln w="9525" cap="flat">
            <a:noFill/>
            <a:round/>
            <a:headEnd/>
            <a:tailEnd/>
          </a:ln>
          <a:effectLst/>
        </p:spPr>
        <p:txBody>
          <a:bodyPr/>
          <a:lstStyle/>
          <a:p>
            <a:pPr marL="339725" indent="-339725" algn="just">
              <a:spcBef>
                <a:spcPts val="800"/>
              </a:spcBef>
              <a:buClr>
                <a:srgbClr val="5FAFFF"/>
              </a:buClr>
              <a:buSzPct val="80000"/>
              <a:buFont typeface="Wingdings" pitchFamily="2" charset="2"/>
              <a:buChar cha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a:pPr>
            <a:r>
              <a:rPr lang="en-US" sz="2400" dirty="0">
                <a:latin typeface="Arial" pitchFamily="34" charset="0"/>
              </a:rPr>
              <a:t>takes 128-bit (16-byte) key and expands into </a:t>
            </a:r>
            <a:r>
              <a:rPr lang="en-US" sz="2400" dirty="0" smtClean="0">
                <a:latin typeface="Arial" pitchFamily="34" charset="0"/>
              </a:rPr>
              <a:t>N 128 bit rounds key i.e. array </a:t>
            </a:r>
            <a:r>
              <a:rPr lang="en-US" sz="2400" dirty="0">
                <a:latin typeface="Arial" pitchFamily="34" charset="0"/>
              </a:rPr>
              <a:t>of 44/52/60 32-bit </a:t>
            </a:r>
            <a:r>
              <a:rPr lang="en-US" sz="2400" dirty="0" smtClean="0">
                <a:latin typeface="Arial" pitchFamily="34" charset="0"/>
              </a:rPr>
              <a:t>words</a:t>
            </a:r>
            <a:endParaRPr lang="en-US" sz="2400" dirty="0">
              <a:latin typeface="Arial" pitchFamily="34" charset="0"/>
            </a:endParaRPr>
          </a:p>
        </p:txBody>
      </p:sp>
      <p:pic>
        <p:nvPicPr>
          <p:cNvPr id="1026" name="Picture 2"/>
          <p:cNvPicPr>
            <a:picLocks noChangeAspect="1" noChangeArrowheads="1"/>
          </p:cNvPicPr>
          <p:nvPr/>
        </p:nvPicPr>
        <p:blipFill>
          <a:blip r:embed="rId3"/>
          <a:srcRect/>
          <a:stretch>
            <a:fillRect/>
          </a:stretch>
        </p:blipFill>
        <p:spPr bwMode="auto">
          <a:xfrm>
            <a:off x="142845" y="1857364"/>
            <a:ext cx="8715436" cy="4572032"/>
          </a:xfrm>
          <a:prstGeom prst="rect">
            <a:avLst/>
          </a:prstGeom>
          <a:noFill/>
          <a:ln w="9525">
            <a:noFill/>
            <a:miter lim="800000"/>
            <a:headEnd/>
            <a:tailEnd/>
          </a:ln>
          <a:effectLst/>
        </p:spPr>
      </p:pic>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Text Box 1"/>
          <p:cNvSpPr txBox="1">
            <a:spLocks noChangeArrowheads="1"/>
          </p:cNvSpPr>
          <p:nvPr/>
        </p:nvSpPr>
        <p:spPr bwMode="auto">
          <a:xfrm>
            <a:off x="152400" y="304800"/>
            <a:ext cx="3429000" cy="5589588"/>
          </a:xfrm>
          <a:prstGeom prst="rect">
            <a:avLst/>
          </a:prstGeom>
          <a:noFill/>
          <a:ln w="9525" cap="flat">
            <a:noFill/>
            <a:round/>
            <a:headEnd/>
            <a:tailEnd/>
          </a:ln>
          <a:effectLst/>
        </p:spPr>
        <p:txBody>
          <a:bodyPr anchor="ctr" anchorCtr="1"/>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4400" dirty="0">
                <a:solidFill>
                  <a:srgbClr val="C00000"/>
                </a:solidFill>
                <a:latin typeface="Arial" pitchFamily="34" charset="0"/>
              </a:rPr>
              <a:t>AES Example Key Expansion</a:t>
            </a:r>
          </a:p>
        </p:txBody>
      </p:sp>
      <p:pic>
        <p:nvPicPr>
          <p:cNvPr id="27651" name="Picture 2"/>
          <p:cNvPicPr>
            <a:picLocks noChangeAspect="1" noChangeArrowheads="1"/>
          </p:cNvPicPr>
          <p:nvPr/>
        </p:nvPicPr>
        <p:blipFill>
          <a:blip r:embed="rId3"/>
          <a:srcRect/>
          <a:stretch>
            <a:fillRect/>
          </a:stretch>
        </p:blipFill>
        <p:spPr bwMode="auto">
          <a:xfrm>
            <a:off x="3429000" y="107950"/>
            <a:ext cx="5486400" cy="6618288"/>
          </a:xfrm>
          <a:prstGeom prst="rect">
            <a:avLst/>
          </a:prstGeom>
          <a:noFill/>
          <a:ln w="9525">
            <a:noFill/>
            <a:round/>
            <a:headEnd/>
            <a:tailEnd/>
          </a:ln>
        </p:spPr>
      </p:pic>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Text Box 1"/>
          <p:cNvSpPr txBox="1">
            <a:spLocks noChangeArrowheads="1"/>
          </p:cNvSpPr>
          <p:nvPr/>
        </p:nvSpPr>
        <p:spPr bwMode="auto">
          <a:xfrm>
            <a:off x="152400" y="304800"/>
            <a:ext cx="3429000" cy="5589588"/>
          </a:xfrm>
          <a:prstGeom prst="rect">
            <a:avLst/>
          </a:prstGeom>
          <a:noFill/>
          <a:ln w="9525" cap="flat">
            <a:noFill/>
            <a:round/>
            <a:headEnd/>
            <a:tailEnd/>
          </a:ln>
          <a:effectLst/>
        </p:spPr>
        <p:txBody>
          <a:bodyPr anchor="ctr" anchorCtr="1"/>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4400" dirty="0">
                <a:solidFill>
                  <a:srgbClr val="C00000"/>
                </a:solidFill>
                <a:latin typeface="Arial" pitchFamily="34" charset="0"/>
              </a:rPr>
              <a:t>AES Example Encryption</a:t>
            </a:r>
          </a:p>
        </p:txBody>
      </p:sp>
      <p:pic>
        <p:nvPicPr>
          <p:cNvPr id="28675" name="Picture 2"/>
          <p:cNvPicPr>
            <a:picLocks noChangeAspect="1" noChangeArrowheads="1"/>
          </p:cNvPicPr>
          <p:nvPr/>
        </p:nvPicPr>
        <p:blipFill>
          <a:blip r:embed="rId3"/>
          <a:srcRect/>
          <a:stretch>
            <a:fillRect/>
          </a:stretch>
        </p:blipFill>
        <p:spPr bwMode="auto">
          <a:xfrm>
            <a:off x="4191000" y="107950"/>
            <a:ext cx="4803775" cy="6681788"/>
          </a:xfrm>
          <a:prstGeom prst="rect">
            <a:avLst/>
          </a:prstGeom>
          <a:noFill/>
          <a:ln w="9525">
            <a:noFill/>
            <a:round/>
            <a:headEnd/>
            <a:tailEnd/>
          </a:ln>
        </p:spPr>
      </p:pic>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25470"/>
          </a:xfrm>
        </p:spPr>
        <p:txBody>
          <a:bodyPr>
            <a:normAutofit fontScale="90000"/>
          </a:bodyPr>
          <a:lstStyle/>
          <a:p>
            <a:pPr algn="l"/>
            <a:r>
              <a:rPr lang="en-US" dirty="0" smtClean="0">
                <a:solidFill>
                  <a:srgbClr val="C00000"/>
                </a:solidFill>
              </a:rPr>
              <a:t>GCD Computation: Example</a:t>
            </a:r>
            <a:endParaRPr lang="en-US" dirty="0">
              <a:solidFill>
                <a:srgbClr val="C00000"/>
              </a:solidFill>
            </a:endParaRPr>
          </a:p>
        </p:txBody>
      </p:sp>
      <p:sp>
        <p:nvSpPr>
          <p:cNvPr id="4" name="Slide Number Placeholder 3"/>
          <p:cNvSpPr>
            <a:spLocks noGrp="1"/>
          </p:cNvSpPr>
          <p:nvPr>
            <p:ph type="sldNum" sz="quarter" idx="12"/>
          </p:nvPr>
        </p:nvSpPr>
        <p:spPr/>
        <p:txBody>
          <a:bodyPr/>
          <a:lstStyle/>
          <a:p>
            <a:fld id="{174EB35F-102C-412E-9E9E-AD64D516541E}" type="slidenum">
              <a:rPr lang="en-IN" smtClean="0"/>
              <a:pPr/>
              <a:t>9</a:t>
            </a:fld>
            <a:endParaRPr lang="en-IN"/>
          </a:p>
        </p:txBody>
      </p:sp>
      <p:pic>
        <p:nvPicPr>
          <p:cNvPr id="3074" name="Picture 2"/>
          <p:cNvPicPr>
            <a:picLocks noGrp="1" noChangeAspect="1" noChangeArrowheads="1"/>
          </p:cNvPicPr>
          <p:nvPr>
            <p:ph idx="1"/>
          </p:nvPr>
        </p:nvPicPr>
        <p:blipFill>
          <a:blip r:embed="rId2"/>
          <a:srcRect/>
          <a:stretch>
            <a:fillRect/>
          </a:stretch>
        </p:blipFill>
        <p:spPr bwMode="auto">
          <a:xfrm>
            <a:off x="285720" y="928671"/>
            <a:ext cx="8429684" cy="3071834"/>
          </a:xfrm>
          <a:prstGeom prst="rect">
            <a:avLst/>
          </a:prstGeom>
          <a:noFill/>
          <a:ln w="9525">
            <a:noFill/>
            <a:miter lim="800000"/>
            <a:headEnd/>
            <a:tailEnd/>
          </a:ln>
          <a:effectLst/>
        </p:spPr>
      </p:pic>
      <p:sp>
        <p:nvSpPr>
          <p:cNvPr id="6" name="TextBox 5"/>
          <p:cNvSpPr txBox="1"/>
          <p:nvPr/>
        </p:nvSpPr>
        <p:spPr>
          <a:xfrm>
            <a:off x="0" y="4143380"/>
            <a:ext cx="9143999" cy="1354217"/>
          </a:xfrm>
          <a:prstGeom prst="rect">
            <a:avLst/>
          </a:prstGeom>
          <a:noFill/>
        </p:spPr>
        <p:txBody>
          <a:bodyPr wrap="square" rtlCol="0">
            <a:spAutoFit/>
          </a:bodyPr>
          <a:lstStyle/>
          <a:p>
            <a:r>
              <a:rPr lang="en-US" sz="2600" b="1" dirty="0" smtClean="0">
                <a:solidFill>
                  <a:srgbClr val="C00000"/>
                </a:solidFill>
                <a:latin typeface="Times New Roman" pitchFamily="18" charset="0"/>
                <a:cs typeface="Times New Roman" pitchFamily="18" charset="0"/>
              </a:rPr>
              <a:t>GCD of (161, 28) = 7 ;  s = -1 &amp; t = 6 Thus -1 x 161 + 6 x 28  = 7</a:t>
            </a:r>
          </a:p>
          <a:p>
            <a:r>
              <a:rPr lang="en-US" sz="2800" dirty="0" smtClean="0">
                <a:solidFill>
                  <a:srgbClr val="C00000"/>
                </a:solidFill>
                <a:latin typeface="Times New Roman" pitchFamily="18" charset="0"/>
                <a:cs typeface="Times New Roman" pitchFamily="18" charset="0"/>
              </a:rPr>
              <a:t>The integer a in Zn has a multiplicative inverse if and only if </a:t>
            </a:r>
            <a:r>
              <a:rPr lang="en-US" sz="2800" dirty="0" err="1" smtClean="0">
                <a:solidFill>
                  <a:srgbClr val="C00000"/>
                </a:solidFill>
                <a:latin typeface="Times New Roman" pitchFamily="18" charset="0"/>
                <a:cs typeface="Times New Roman" pitchFamily="18" charset="0"/>
              </a:rPr>
              <a:t>gcd</a:t>
            </a:r>
            <a:r>
              <a:rPr lang="en-US" sz="2800" dirty="0" smtClean="0">
                <a:solidFill>
                  <a:srgbClr val="C00000"/>
                </a:solidFill>
                <a:latin typeface="Times New Roman" pitchFamily="18" charset="0"/>
                <a:cs typeface="Times New Roman" pitchFamily="18" charset="0"/>
              </a:rPr>
              <a:t> (n, a) ≡ 1 (mod n)</a:t>
            </a:r>
            <a:r>
              <a:rPr lang="en-US" sz="2600" b="1" dirty="0" smtClean="0">
                <a:solidFill>
                  <a:srgbClr val="C00000"/>
                </a:solidFill>
                <a:latin typeface="Times New Roman" pitchFamily="18" charset="0"/>
                <a:cs typeface="Times New Roman" pitchFamily="18" charset="0"/>
              </a:rPr>
              <a:t>  Co-Prime</a:t>
            </a:r>
            <a:endParaRPr lang="en-US" sz="2600" b="1" dirty="0">
              <a:solidFill>
                <a:srgbClr val="C00000"/>
              </a:solidFill>
              <a:latin typeface="Times New Roman" pitchFamily="18" charset="0"/>
              <a:cs typeface="Times New Roman" pitchFamily="18" charset="0"/>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2198</TotalTime>
  <Words>5374</Words>
  <Application>Microsoft Office PowerPoint</Application>
  <PresentationFormat>On-screen Show (4:3)</PresentationFormat>
  <Paragraphs>451</Paragraphs>
  <Slides>89</Slides>
  <Notes>52</Notes>
  <HiddenSlides>0</HiddenSlides>
  <MMClips>0</MMClips>
  <ScaleCrop>false</ScaleCrop>
  <HeadingPairs>
    <vt:vector size="4" baseType="variant">
      <vt:variant>
        <vt:lpstr>Theme</vt:lpstr>
      </vt:variant>
      <vt:variant>
        <vt:i4>1</vt:i4>
      </vt:variant>
      <vt:variant>
        <vt:lpstr>Slide Titles</vt:lpstr>
      </vt:variant>
      <vt:variant>
        <vt:i4>89</vt:i4>
      </vt:variant>
    </vt:vector>
  </HeadingPairs>
  <TitlesOfParts>
    <vt:vector size="90" baseType="lpstr">
      <vt:lpstr>Office Theme</vt:lpstr>
      <vt:lpstr>Cryptography: Basics</vt:lpstr>
      <vt:lpstr>Symmetric (Secret) Key Cryptography</vt:lpstr>
      <vt:lpstr>Cryptanalysis</vt:lpstr>
      <vt:lpstr>Traditional Ciphers</vt:lpstr>
      <vt:lpstr>Affine Cipher: Substitution Cipher</vt:lpstr>
      <vt:lpstr>Affine Cipher: Example</vt:lpstr>
      <vt:lpstr>Modular Arithmetic</vt:lpstr>
      <vt:lpstr>Extended Euclidean Algorithm</vt:lpstr>
      <vt:lpstr>GCD Computation: Example</vt:lpstr>
      <vt:lpstr>Multiplicative Inverse</vt:lpstr>
      <vt:lpstr>Multiplicative inverse of 11 in Z 26</vt:lpstr>
      <vt:lpstr>Chosen PT attack on Affine Cipher</vt:lpstr>
      <vt:lpstr>Hill Cipher</vt:lpstr>
      <vt:lpstr>Hill Cipher: Example</vt:lpstr>
      <vt:lpstr>Poly-Alphabetic: Vigenere Cipher</vt:lpstr>
      <vt:lpstr>Inverse of 550 in GF(1759)</vt:lpstr>
      <vt:lpstr>Slide 17</vt:lpstr>
      <vt:lpstr>Stream &amp; Block Ciphers</vt:lpstr>
      <vt:lpstr>Stream &amp; Block Cipher </vt:lpstr>
      <vt:lpstr>Block Cipher</vt:lpstr>
      <vt:lpstr>Reversible Mapping</vt:lpstr>
      <vt:lpstr>Motivation: Feistel Cipher</vt:lpstr>
      <vt:lpstr>Ideal Cipher for n =4</vt:lpstr>
      <vt:lpstr>Motivation: Feistel Cipher</vt:lpstr>
      <vt:lpstr>Feistel Cipher</vt:lpstr>
      <vt:lpstr>Confusion &amp; Diffusion</vt:lpstr>
      <vt:lpstr>Feistel Structure</vt:lpstr>
      <vt:lpstr>Feistel Structure</vt:lpstr>
      <vt:lpstr>Feistel Cipher: Performance Metrics</vt:lpstr>
      <vt:lpstr>Data Encryption Standard (DES)</vt:lpstr>
      <vt:lpstr>DES: Round Function</vt:lpstr>
      <vt:lpstr>DES: S-Box</vt:lpstr>
      <vt:lpstr>Sample S-Box</vt:lpstr>
      <vt:lpstr>S-Box</vt:lpstr>
      <vt:lpstr>DES Analysis</vt:lpstr>
      <vt:lpstr>DES: Analysis</vt:lpstr>
      <vt:lpstr>Slide 37</vt:lpstr>
      <vt:lpstr>Group</vt:lpstr>
      <vt:lpstr>Group....</vt:lpstr>
      <vt:lpstr>Slide 40</vt:lpstr>
      <vt:lpstr>Slide 41</vt:lpstr>
      <vt:lpstr>Slide 42</vt:lpstr>
      <vt:lpstr>Slide 43</vt:lpstr>
      <vt:lpstr>Slide 44</vt:lpstr>
      <vt:lpstr>Slide 45</vt:lpstr>
      <vt:lpstr>Slide 46</vt:lpstr>
      <vt:lpstr>Slide 47</vt:lpstr>
      <vt:lpstr>Slide 48</vt:lpstr>
      <vt:lpstr>Slide 49</vt:lpstr>
      <vt:lpstr>Slide 50</vt:lpstr>
      <vt:lpstr>Slide 51</vt:lpstr>
      <vt:lpstr>Slide 52</vt:lpstr>
      <vt:lpstr>Slide 53</vt:lpstr>
      <vt:lpstr>Slide 54</vt:lpstr>
      <vt:lpstr>Slide 55</vt:lpstr>
      <vt:lpstr>Slide 56</vt:lpstr>
      <vt:lpstr>Slide 57</vt:lpstr>
      <vt:lpstr>Slide 58</vt:lpstr>
      <vt:lpstr>Slide 59</vt:lpstr>
      <vt:lpstr>Slide 60</vt:lpstr>
      <vt:lpstr>Slide 61</vt:lpstr>
      <vt:lpstr>Slide 62</vt:lpstr>
      <vt:lpstr>Slide 63</vt:lpstr>
      <vt:lpstr>Slide 64</vt:lpstr>
      <vt:lpstr>Slide 65</vt:lpstr>
      <vt:lpstr>Slide 66</vt:lpstr>
      <vt:lpstr>Slide 67</vt:lpstr>
      <vt:lpstr>Slide 68</vt:lpstr>
      <vt:lpstr>Slide 69</vt:lpstr>
      <vt:lpstr>Slide 70</vt:lpstr>
      <vt:lpstr>Slide 71</vt:lpstr>
      <vt:lpstr>Slide 72</vt:lpstr>
      <vt:lpstr>Slide 73</vt:lpstr>
      <vt:lpstr>Slide 74</vt:lpstr>
      <vt:lpstr>Slide 75</vt:lpstr>
      <vt:lpstr>Slide 76</vt:lpstr>
      <vt:lpstr>Slide 77</vt:lpstr>
      <vt:lpstr>Slide 78</vt:lpstr>
      <vt:lpstr>Slide 79</vt:lpstr>
      <vt:lpstr>Slide 80</vt:lpstr>
      <vt:lpstr>Slide 81</vt:lpstr>
      <vt:lpstr>Slide 82</vt:lpstr>
      <vt:lpstr>Slide 83</vt:lpstr>
      <vt:lpstr>Slide 84</vt:lpstr>
      <vt:lpstr>Slide 85</vt:lpstr>
      <vt:lpstr>Slide 86</vt:lpstr>
      <vt:lpstr>Slide 87</vt:lpstr>
      <vt:lpstr>Slide 88</vt:lpstr>
      <vt:lpstr>Slide 89</vt:lpstr>
    </vt:vector>
  </TitlesOfParts>
  <Company>Hewlett-Packard</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Cryptography: Basics</dc:title>
  <dc:creator>HP</dc:creator>
  <cp:lastModifiedBy>ADMIN</cp:lastModifiedBy>
  <cp:revision>79</cp:revision>
  <dcterms:created xsi:type="dcterms:W3CDTF">2017-08-04T04:00:55Z</dcterms:created>
  <dcterms:modified xsi:type="dcterms:W3CDTF">2024-05-10T07:15:31Z</dcterms:modified>
</cp:coreProperties>
</file>